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0" r:id="rId6"/>
    <p:sldId id="258" r:id="rId7"/>
    <p:sldId id="259" r:id="rId8"/>
    <p:sldId id="264" r:id="rId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1" autoAdjust="0"/>
    <p:restoredTop sz="94660"/>
  </p:normalViewPr>
  <p:slideViewPr>
    <p:cSldViewPr snapToGrid="0">
      <p:cViewPr varScale="1">
        <p:scale>
          <a:sx n="97" d="100"/>
          <a:sy n="97"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 name="Imagen 9" descr="Imagen que contiene Forma&#10;&#10;El contenido generado por IA puede ser incorrecto.">
            <a:extLst>
              <a:ext uri="{FF2B5EF4-FFF2-40B4-BE49-F238E27FC236}">
                <a16:creationId xmlns:a16="http://schemas.microsoft.com/office/drawing/2014/main" id="{75CC1627-CB26-154F-AA20-C833CC681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
        <p:nvSpPr>
          <p:cNvPr id="3" name="Subtítulo 2">
            <a:extLst>
              <a:ext uri="{FF2B5EF4-FFF2-40B4-BE49-F238E27FC236}">
                <a16:creationId xmlns:a16="http://schemas.microsoft.com/office/drawing/2014/main" id="{0E5A8B79-F608-6244-85E4-3664B79E5641}"/>
              </a:ext>
            </a:extLst>
          </p:cNvPr>
          <p:cNvSpPr>
            <a:spLocks noGrp="1"/>
          </p:cNvSpPr>
          <p:nvPr>
            <p:ph type="subTitle" idx="1"/>
          </p:nvPr>
        </p:nvSpPr>
        <p:spPr>
          <a:xfrm>
            <a:off x="1524000" y="4318000"/>
            <a:ext cx="9144000" cy="939800"/>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MX" dirty="0"/>
          </a:p>
        </p:txBody>
      </p:sp>
      <p:pic>
        <p:nvPicPr>
          <p:cNvPr id="12" name="Gráfico 11">
            <a:extLst>
              <a:ext uri="{FF2B5EF4-FFF2-40B4-BE49-F238E27FC236}">
                <a16:creationId xmlns:a16="http://schemas.microsoft.com/office/drawing/2014/main" id="{8761C6DD-5E82-9784-ED71-FC7DD4EB39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7516" y="481264"/>
            <a:ext cx="2933702" cy="409074"/>
          </a:xfrm>
          <a:prstGeom prst="rect">
            <a:avLst/>
          </a:prstGeom>
        </p:spPr>
      </p:pic>
      <p:pic>
        <p:nvPicPr>
          <p:cNvPr id="14" name="Gráfico 13">
            <a:extLst>
              <a:ext uri="{FF2B5EF4-FFF2-40B4-BE49-F238E27FC236}">
                <a16:creationId xmlns:a16="http://schemas.microsoft.com/office/drawing/2014/main" id="{00C6192D-A2EA-E56E-1C49-F3F67DE782F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62213" y="1866942"/>
            <a:ext cx="7267575" cy="1819275"/>
          </a:xfrm>
          <a:prstGeom prst="rect">
            <a:avLst/>
          </a:prstGeom>
        </p:spPr>
      </p:pic>
      <p:pic>
        <p:nvPicPr>
          <p:cNvPr id="16" name="Gráfico 15">
            <a:extLst>
              <a:ext uri="{FF2B5EF4-FFF2-40B4-BE49-F238E27FC236}">
                <a16:creationId xmlns:a16="http://schemas.microsoft.com/office/drawing/2014/main" id="{68F76FC4-C0FB-00B3-5437-12A3199865D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91550" y="5741945"/>
            <a:ext cx="3086100" cy="295275"/>
          </a:xfrm>
          <a:prstGeom prst="rect">
            <a:avLst/>
          </a:prstGeom>
        </p:spPr>
      </p:pic>
    </p:spTree>
    <p:extLst>
      <p:ext uri="{BB962C8B-B14F-4D97-AF65-F5344CB8AC3E}">
        <p14:creationId xmlns:p14="http://schemas.microsoft.com/office/powerpoint/2010/main" val="79365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6CB83-6FDB-0B7B-3E61-82BAD158955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964FD0D-1835-1AAE-E010-A4BDBAEF1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D73B8E3-BCBB-7463-AD46-E6B759CA6E8C}"/>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5" name="Marcador de pie de página 4">
            <a:extLst>
              <a:ext uri="{FF2B5EF4-FFF2-40B4-BE49-F238E27FC236}">
                <a16:creationId xmlns:a16="http://schemas.microsoft.com/office/drawing/2014/main" id="{B0239290-D426-B551-69BD-C315F14678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5C3322-6453-64B5-ED85-E7E66C6EB3BF}"/>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147240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49CA8AF-FC87-7975-8222-315F60C806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F7CEA50-83E7-21C2-4532-84DBDB638F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F869BFD-17D7-907E-0CD1-744D0656EC79}"/>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5" name="Marcador de pie de página 4">
            <a:extLst>
              <a:ext uri="{FF2B5EF4-FFF2-40B4-BE49-F238E27FC236}">
                <a16:creationId xmlns:a16="http://schemas.microsoft.com/office/drawing/2014/main" id="{CD1D1802-A1B2-0608-9A74-2344DCA29A3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3837FFD-8E3E-A698-DFD4-B8EC5616F82F}"/>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29148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Forma, Rectángulo&#10;&#10;El contenido generado por IA puede ser incorrecto.">
            <a:extLst>
              <a:ext uri="{FF2B5EF4-FFF2-40B4-BE49-F238E27FC236}">
                <a16:creationId xmlns:a16="http://schemas.microsoft.com/office/drawing/2014/main" id="{4830AEF4-5CB2-5CA3-18AD-D8F26E239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
        <p:nvSpPr>
          <p:cNvPr id="2" name="Título 1">
            <a:extLst>
              <a:ext uri="{FF2B5EF4-FFF2-40B4-BE49-F238E27FC236}">
                <a16:creationId xmlns:a16="http://schemas.microsoft.com/office/drawing/2014/main" id="{B7AA50C9-F825-33E9-F676-2B6D6DC79669}"/>
              </a:ext>
            </a:extLst>
          </p:cNvPr>
          <p:cNvSpPr>
            <a:spLocks noGrp="1"/>
          </p:cNvSpPr>
          <p:nvPr>
            <p:ph type="title"/>
          </p:nvPr>
        </p:nvSpPr>
        <p:spPr>
          <a:xfrm>
            <a:off x="838200" y="1199325"/>
            <a:ext cx="10515600" cy="1179531"/>
          </a:xfrm>
        </p:spPr>
        <p:txBody>
          <a:bodyPr/>
          <a:lstStyle>
            <a:lvl1pPr>
              <a:defRPr b="1">
                <a:solidFill>
                  <a:schemeClr val="accent6">
                    <a:lumMod val="50000"/>
                  </a:schemeClr>
                </a:solidFill>
              </a:defRPr>
            </a:lvl1pPr>
          </a:lstStyle>
          <a:p>
            <a:r>
              <a:rPr lang="es-ES" dirty="0"/>
              <a:t>Haga clic para modificar el estilo de título del patrón</a:t>
            </a:r>
            <a:endParaRPr lang="es-MX" dirty="0"/>
          </a:p>
        </p:txBody>
      </p:sp>
      <p:pic>
        <p:nvPicPr>
          <p:cNvPr id="16" name="Gráfico 15">
            <a:extLst>
              <a:ext uri="{FF2B5EF4-FFF2-40B4-BE49-F238E27FC236}">
                <a16:creationId xmlns:a16="http://schemas.microsoft.com/office/drawing/2014/main" id="{5529A19D-193B-AB32-8853-3522341BC6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72625" y="6362701"/>
            <a:ext cx="2619375" cy="495300"/>
          </a:xfrm>
          <a:prstGeom prst="rect">
            <a:avLst/>
          </a:prstGeom>
        </p:spPr>
      </p:pic>
      <p:sp>
        <p:nvSpPr>
          <p:cNvPr id="3" name="Marcador de contenido 2">
            <a:extLst>
              <a:ext uri="{FF2B5EF4-FFF2-40B4-BE49-F238E27FC236}">
                <a16:creationId xmlns:a16="http://schemas.microsoft.com/office/drawing/2014/main" id="{F048A8B8-20AD-1F63-D440-43282680634E}"/>
              </a:ext>
            </a:extLst>
          </p:cNvPr>
          <p:cNvSpPr>
            <a:spLocks noGrp="1"/>
          </p:cNvSpPr>
          <p:nvPr>
            <p:ph idx="1"/>
          </p:nvPr>
        </p:nvSpPr>
        <p:spPr>
          <a:xfrm>
            <a:off x="838200" y="2514599"/>
            <a:ext cx="10515600" cy="3390901"/>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pic>
        <p:nvPicPr>
          <p:cNvPr id="9" name="Gráfico 8">
            <a:extLst>
              <a:ext uri="{FF2B5EF4-FFF2-40B4-BE49-F238E27FC236}">
                <a16:creationId xmlns:a16="http://schemas.microsoft.com/office/drawing/2014/main" id="{1C9F79E0-7098-5A65-C277-A5E952A21A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793813" y="365125"/>
            <a:ext cx="2790175" cy="698458"/>
          </a:xfrm>
          <a:prstGeom prst="rect">
            <a:avLst/>
          </a:prstGeom>
        </p:spPr>
      </p:pic>
      <p:pic>
        <p:nvPicPr>
          <p:cNvPr id="11" name="Gráfico 10">
            <a:extLst>
              <a:ext uri="{FF2B5EF4-FFF2-40B4-BE49-F238E27FC236}">
                <a16:creationId xmlns:a16="http://schemas.microsoft.com/office/drawing/2014/main" id="{7A0938B2-A02D-4D67-366E-CAC3A5B36AA3}"/>
              </a:ext>
            </a:extLst>
          </p:cNvPr>
          <p:cNvPicPr>
            <a:picLocks noChangeAspect="1"/>
          </p:cNvPicPr>
          <p:nvPr userDrawn="1"/>
        </p:nvPicPr>
        <p:blipFill>
          <a:blip r:embed="rId7">
            <a:extLst>
              <a:ext uri="{96DAC541-7B7A-43D3-8B79-37D633B846F1}">
                <asvg:svgBlip xmlns:asvg="http://schemas.microsoft.com/office/drawing/2016/SVG/main" r:embed="rId8"/>
              </a:ext>
            </a:extLst>
          </a:blip>
          <a:srcRect l="31999" t="-36730" b="1"/>
          <a:stretch/>
        </p:blipFill>
        <p:spPr>
          <a:xfrm>
            <a:off x="409575" y="269309"/>
            <a:ext cx="1776342" cy="498037"/>
          </a:xfrm>
          <a:prstGeom prst="rect">
            <a:avLst/>
          </a:prstGeom>
        </p:spPr>
      </p:pic>
      <p:pic>
        <p:nvPicPr>
          <p:cNvPr id="14" name="Gráfico 13">
            <a:extLst>
              <a:ext uri="{FF2B5EF4-FFF2-40B4-BE49-F238E27FC236}">
                <a16:creationId xmlns:a16="http://schemas.microsoft.com/office/drawing/2014/main" id="{EAE0F907-2D06-2ABA-29E8-919347D1A33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867899" y="6506913"/>
            <a:ext cx="2162175" cy="206875"/>
          </a:xfrm>
          <a:prstGeom prst="rect">
            <a:avLst/>
          </a:prstGeom>
        </p:spPr>
      </p:pic>
    </p:spTree>
    <p:extLst>
      <p:ext uri="{BB962C8B-B14F-4D97-AF65-F5344CB8AC3E}">
        <p14:creationId xmlns:p14="http://schemas.microsoft.com/office/powerpoint/2010/main" val="35411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01A22-A917-0392-CE9E-C8B96ED9B7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96AD0CC-BE56-A5A0-4CAA-C3861B7597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08C2F4B-23AE-4997-205E-902A3113168D}"/>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5" name="Marcador de pie de página 4">
            <a:extLst>
              <a:ext uri="{FF2B5EF4-FFF2-40B4-BE49-F238E27FC236}">
                <a16:creationId xmlns:a16="http://schemas.microsoft.com/office/drawing/2014/main" id="{69C7049F-945D-F0EC-13E9-477757B2442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CD044A9-CBD7-5006-CC75-9D808A19F5D2}"/>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7212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09DEF-85A2-D4EB-C8F6-431502E44F4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1DDAE32-3BE1-77BB-8591-49370398EA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C06FFF8-21A3-368B-FEBD-1E9E0340B1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CD37CC6-0DAB-CF8E-2B7F-A8B9A678C353}"/>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6" name="Marcador de pie de página 5">
            <a:extLst>
              <a:ext uri="{FF2B5EF4-FFF2-40B4-BE49-F238E27FC236}">
                <a16:creationId xmlns:a16="http://schemas.microsoft.com/office/drawing/2014/main" id="{512727FA-05A0-A125-5D94-8FF49DCF20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F0F27EE-77D1-29B4-E8F5-8C4DECAB5ECC}"/>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97436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47E70-FCD2-4C56-12D0-C26ABC8C081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6789807-72B0-F079-2307-56D96130F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C75DB84-5BE0-712A-9A0A-5575E66F759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040490B-3339-5265-7B7F-182517E6C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3ABCFB-A24A-ECD4-566C-D2AC206B0D4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C63D7C0-0F06-99B1-23EB-1D03CABD17E1}"/>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8" name="Marcador de pie de página 7">
            <a:extLst>
              <a:ext uri="{FF2B5EF4-FFF2-40B4-BE49-F238E27FC236}">
                <a16:creationId xmlns:a16="http://schemas.microsoft.com/office/drawing/2014/main" id="{0BA56564-A075-8BAF-E3D2-CDAD9EE0B3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19A98FF-4D08-A9C3-5625-A90049D3E081}"/>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20996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1B1B5-DC4A-F8F1-9E03-73FE7F7D4DD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A971E29-3BBC-DDA7-93D5-EAF008DB8F02}"/>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4" name="Marcador de pie de página 3">
            <a:extLst>
              <a:ext uri="{FF2B5EF4-FFF2-40B4-BE49-F238E27FC236}">
                <a16:creationId xmlns:a16="http://schemas.microsoft.com/office/drawing/2014/main" id="{ED8D7A07-D5F7-30B4-9393-E0E205912E3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C0BD232-33FF-8C14-B679-838B7F674A5C}"/>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240694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C5874B-9D78-223B-9273-B9A55231AB01}"/>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3" name="Marcador de pie de página 2">
            <a:extLst>
              <a:ext uri="{FF2B5EF4-FFF2-40B4-BE49-F238E27FC236}">
                <a16:creationId xmlns:a16="http://schemas.microsoft.com/office/drawing/2014/main" id="{1691F17C-E783-342D-222E-65F6E16CF7E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8AA9BCE-B237-8FC5-8042-DDE473511018}"/>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187874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691EC-9A77-22EA-F7CF-8D275BC4F4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CC2B1A2-F38E-1BC5-5C19-D90D3F067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1BA968E-A9F7-C539-CACA-ABD9EF9D3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A22425-89C0-00FE-9EBB-647088E79649}"/>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6" name="Marcador de pie de página 5">
            <a:extLst>
              <a:ext uri="{FF2B5EF4-FFF2-40B4-BE49-F238E27FC236}">
                <a16:creationId xmlns:a16="http://schemas.microsoft.com/office/drawing/2014/main" id="{62D8FB75-57CE-C566-97D8-149DE5737C4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C73F5AB-DC8D-F0B2-E424-09232C80813C}"/>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282872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6ACF9-05B4-FC26-6FA8-06E599BF52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EB09AB3-4553-6989-980C-FE5CC3246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BF4FA37-F6B1-31FD-F65B-B8E7F0F10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809DE8-6152-6051-6461-C8566523871C}"/>
              </a:ext>
            </a:extLst>
          </p:cNvPr>
          <p:cNvSpPr>
            <a:spLocks noGrp="1"/>
          </p:cNvSpPr>
          <p:nvPr>
            <p:ph type="dt" sz="half" idx="10"/>
          </p:nvPr>
        </p:nvSpPr>
        <p:spPr/>
        <p:txBody>
          <a:bodyPr/>
          <a:lstStyle/>
          <a:p>
            <a:fld id="{54F702C9-76DF-4EC0-87A3-0BA5EE2EF7F8}" type="datetimeFigureOut">
              <a:rPr lang="es-MX" smtClean="0"/>
              <a:t>29/05/2025</a:t>
            </a:fld>
            <a:endParaRPr lang="es-MX"/>
          </a:p>
        </p:txBody>
      </p:sp>
      <p:sp>
        <p:nvSpPr>
          <p:cNvPr id="6" name="Marcador de pie de página 5">
            <a:extLst>
              <a:ext uri="{FF2B5EF4-FFF2-40B4-BE49-F238E27FC236}">
                <a16:creationId xmlns:a16="http://schemas.microsoft.com/office/drawing/2014/main" id="{24AFE1DE-76EF-66C7-40CF-26E092B3E10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973C8F7-4004-F09E-6796-F57A239C4F48}"/>
              </a:ext>
            </a:extLst>
          </p:cNvPr>
          <p:cNvSpPr>
            <a:spLocks noGrp="1"/>
          </p:cNvSpPr>
          <p:nvPr>
            <p:ph type="sldNum" sz="quarter" idx="12"/>
          </p:nvPr>
        </p:nvSpPr>
        <p:spPr/>
        <p:txBody>
          <a:bodyPr/>
          <a:lstStyle/>
          <a:p>
            <a:fld id="{E2A6D1A6-F16B-4CD2-B40C-482CE299EE38}" type="slidenum">
              <a:rPr lang="es-MX" smtClean="0"/>
              <a:t>‹Nº›</a:t>
            </a:fld>
            <a:endParaRPr lang="es-MX"/>
          </a:p>
        </p:txBody>
      </p:sp>
    </p:spTree>
    <p:extLst>
      <p:ext uri="{BB962C8B-B14F-4D97-AF65-F5344CB8AC3E}">
        <p14:creationId xmlns:p14="http://schemas.microsoft.com/office/powerpoint/2010/main" val="79417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C51E33-8C9C-8F76-0935-F85CFE671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FD9F894-B33A-DA05-82E6-66463A400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E723BDE-1950-DD80-0C19-F696EB88B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F702C9-76DF-4EC0-87A3-0BA5EE2EF7F8}" type="datetimeFigureOut">
              <a:rPr lang="es-MX" smtClean="0"/>
              <a:t>29/05/2025</a:t>
            </a:fld>
            <a:endParaRPr lang="es-MX"/>
          </a:p>
        </p:txBody>
      </p:sp>
      <p:sp>
        <p:nvSpPr>
          <p:cNvPr id="5" name="Marcador de pie de página 4">
            <a:extLst>
              <a:ext uri="{FF2B5EF4-FFF2-40B4-BE49-F238E27FC236}">
                <a16:creationId xmlns:a16="http://schemas.microsoft.com/office/drawing/2014/main" id="{1B72ACE1-7A1F-4CFA-0FF0-9BA4A9119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DF955710-285C-DDD3-3933-241C1C223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6D1A6-F16B-4CD2-B40C-482CE299EE38}" type="slidenum">
              <a:rPr lang="es-MX" smtClean="0"/>
              <a:t>‹Nº›</a:t>
            </a:fld>
            <a:endParaRPr lang="es-MX"/>
          </a:p>
        </p:txBody>
      </p:sp>
    </p:spTree>
    <p:extLst>
      <p:ext uri="{BB962C8B-B14F-4D97-AF65-F5344CB8AC3E}">
        <p14:creationId xmlns:p14="http://schemas.microsoft.com/office/powerpoint/2010/main" val="394577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cid:1D01DA43-4E64-4FC0-8866-790BDF2C6BA0"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B694E-B192-3368-E6F9-325C9B4F2F5C}"/>
              </a:ext>
            </a:extLst>
          </p:cNvPr>
          <p:cNvSpPr>
            <a:spLocks noGrp="1"/>
          </p:cNvSpPr>
          <p:nvPr>
            <p:ph type="title"/>
          </p:nvPr>
        </p:nvSpPr>
        <p:spPr>
          <a:xfrm>
            <a:off x="755570" y="2580543"/>
            <a:ext cx="10515600" cy="1696914"/>
          </a:xfrm>
        </p:spPr>
        <p:txBody>
          <a:bodyPr>
            <a:normAutofit/>
          </a:bodyPr>
          <a:lstStyle/>
          <a:p>
            <a:pPr algn="ctr"/>
            <a:r>
              <a:rPr lang="es-ES" sz="8800" i="0" u="none" strike="noStrike" dirty="0">
                <a:solidFill>
                  <a:schemeClr val="tx1">
                    <a:lumMod val="65000"/>
                    <a:lumOff val="35000"/>
                  </a:schemeClr>
                </a:solidFill>
                <a:effectLst/>
                <a:latin typeface="Aptos" panose="020B0004020202020204" pitchFamily="34" charset="0"/>
              </a:rPr>
              <a:t>Conferencistas</a:t>
            </a:r>
            <a:r>
              <a:rPr lang="es-MX" sz="5400" dirty="0">
                <a:solidFill>
                  <a:schemeClr val="tx1">
                    <a:lumMod val="65000"/>
                    <a:lumOff val="35000"/>
                  </a:schemeClr>
                </a:solidFill>
              </a:rPr>
              <a:t>  </a:t>
            </a:r>
          </a:p>
        </p:txBody>
      </p:sp>
      <p:pic>
        <p:nvPicPr>
          <p:cNvPr id="1028" name="Picture 4">
            <a:extLst>
              <a:ext uri="{FF2B5EF4-FFF2-40B4-BE49-F238E27FC236}">
                <a16:creationId xmlns:a16="http://schemas.microsoft.com/office/drawing/2014/main" id="{071357FB-F018-E848-772B-D89A28AFD94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1139642" y="6364027"/>
            <a:ext cx="1052358" cy="4939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F3AFA05-50E9-9622-1506-E24E00594491}"/>
              </a:ext>
            </a:extLst>
          </p:cNvPr>
          <p:cNvPicPr>
            <a:picLocks noChangeAspect="1" noChangeArrowheads="1"/>
          </p:cNvPicPr>
          <p:nvPr/>
        </p:nvPicPr>
        <p:blipFill>
          <a:blip r:embed="rId3">
            <a:duotone>
              <a:prstClr val="black"/>
              <a:srgbClr val="1BBC00">
                <a:tint val="45000"/>
                <a:satMod val="400000"/>
              </a:srgbClr>
            </a:duotone>
            <a:extLst>
              <a:ext uri="{28A0092B-C50C-407E-A947-70E740481C1C}">
                <a14:useLocalDpi xmlns:a14="http://schemas.microsoft.com/office/drawing/2010/main" val="0"/>
              </a:ext>
            </a:extLst>
          </a:blip>
          <a:srcRect/>
          <a:stretch>
            <a:fillRect/>
          </a:stretch>
        </p:blipFill>
        <p:spPr bwMode="auto">
          <a:xfrm>
            <a:off x="11359660" y="6446492"/>
            <a:ext cx="517605" cy="32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8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CF7F2-9622-2ACF-9D99-AA1F616EBFC5}"/>
              </a:ext>
            </a:extLst>
          </p:cNvPr>
          <p:cNvSpPr>
            <a:spLocks noGrp="1"/>
          </p:cNvSpPr>
          <p:nvPr>
            <p:ph type="title"/>
          </p:nvPr>
        </p:nvSpPr>
        <p:spPr>
          <a:xfrm>
            <a:off x="839788" y="457200"/>
            <a:ext cx="6367257" cy="1076325"/>
          </a:xfrm>
        </p:spPr>
        <p:txBody>
          <a:bodyPr>
            <a:normAutofit/>
          </a:bodyPr>
          <a:lstStyle/>
          <a:p>
            <a:r>
              <a:rPr lang="es-ES" sz="3200" b="0" i="0" u="none" strike="noStrike" dirty="0">
                <a:solidFill>
                  <a:srgbClr val="000000"/>
                </a:solidFill>
                <a:effectLst/>
                <a:latin typeface="Aptos" panose="020B0004020202020204" pitchFamily="34" charset="0"/>
              </a:rPr>
              <a:t>Conferencia: </a:t>
            </a:r>
            <a:br>
              <a:rPr lang="es-ES" sz="3200" b="0" i="0" u="none" strike="noStrike" dirty="0">
                <a:solidFill>
                  <a:srgbClr val="000000"/>
                </a:solidFill>
                <a:effectLst/>
                <a:latin typeface="Aptos" panose="020B0004020202020204" pitchFamily="34" charset="0"/>
              </a:rPr>
            </a:br>
            <a:r>
              <a:rPr lang="es-ES" sz="3200" b="1" i="0" u="none" strike="noStrike" dirty="0">
                <a:solidFill>
                  <a:srgbClr val="000000"/>
                </a:solidFill>
                <a:effectLst/>
                <a:latin typeface="Aptos" panose="020B0004020202020204" pitchFamily="34" charset="0"/>
              </a:rPr>
              <a:t>Gestión Energética en una IES</a:t>
            </a:r>
            <a:endParaRPr lang="es-ES" b="1" dirty="0">
              <a:latin typeface="Aptos" panose="020B0004020202020204" pitchFamily="34" charset="0"/>
            </a:endParaRPr>
          </a:p>
        </p:txBody>
      </p:sp>
      <p:sp>
        <p:nvSpPr>
          <p:cNvPr id="4" name="Marcador de texto 3">
            <a:extLst>
              <a:ext uri="{FF2B5EF4-FFF2-40B4-BE49-F238E27FC236}">
                <a16:creationId xmlns:a16="http://schemas.microsoft.com/office/drawing/2014/main" id="{8080FE65-A970-46F9-9906-5E2D54E15111}"/>
              </a:ext>
            </a:extLst>
          </p:cNvPr>
          <p:cNvSpPr>
            <a:spLocks noGrp="1"/>
          </p:cNvSpPr>
          <p:nvPr>
            <p:ph type="body" sz="half" idx="2"/>
          </p:nvPr>
        </p:nvSpPr>
        <p:spPr>
          <a:xfrm>
            <a:off x="837765" y="2782529"/>
            <a:ext cx="7261993" cy="3156156"/>
          </a:xfrm>
        </p:spPr>
        <p:txBody>
          <a:bodyPr>
            <a:normAutofit/>
          </a:bodyPr>
          <a:lstStyle/>
          <a:p>
            <a:pPr>
              <a:lnSpc>
                <a:spcPct val="100000"/>
              </a:lnSpc>
              <a:spcBef>
                <a:spcPts val="0"/>
              </a:spcBef>
            </a:pPr>
            <a:r>
              <a:rPr lang="es-ES" sz="1400" dirty="0">
                <a:solidFill>
                  <a:srgbClr val="000000"/>
                </a:solidFill>
                <a:latin typeface="Aptos Light" panose="020B0004020202020204" pitchFamily="34" charset="0"/>
                <a:ea typeface="Times New Roman" panose="02020603050405020304" pitchFamily="18" charset="0"/>
                <a:cs typeface="Aptos" panose="020B0004020202020204" pitchFamily="34" charset="0"/>
              </a:rPr>
              <a:t>Es docente en el Instituto Tecnológico de Ciudad Juárez desde el 2018, imparte asignaturas como Desarrollo Sustentable, Ingeniería de Sistemas, Sistemas de Gestión y Talleres de Investigación. Es L</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icenciada en Biología por la UACJ, realizó un Diplomado en Ciencias de la Educación en la Normal Superior José E. Medrano. </a:t>
            </a:r>
            <a:r>
              <a:rPr lang="es-ES" sz="1400" dirty="0">
                <a:solidFill>
                  <a:srgbClr val="000000"/>
                </a:solidFill>
                <a:latin typeface="Aptos Light" panose="020B0004020202020204" pitchFamily="34" charset="0"/>
                <a:ea typeface="Times New Roman" panose="02020603050405020304" pitchFamily="18" charset="0"/>
                <a:cs typeface="Aptos" panose="020B0004020202020204" pitchFamily="34" charset="0"/>
              </a:rPr>
              <a:t>Tiene </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un Diplomado en Legislación Ambiental en el Centro de Investigación para el Desarrollo Sustentable (CIDES) y obtuvo su registro como perito en Impacto Ambiental y Análisis de Riesgos ante la Suprema Corte de Justicia de la Nación. Tiene la Maestría en Educación por la Universidad Pedagógica Nacional del Estado de Chihuahua. También certificación como auditora de Sistemas de Gestión Integrales. Tiene un Diplomado en Eficiencia </a:t>
            </a:r>
            <a:r>
              <a:rPr lang="es-ES" sz="1400" dirty="0">
                <a:solidFill>
                  <a:srgbClr val="000000"/>
                </a:solidFill>
                <a:latin typeface="Aptos Light" panose="020B0004020202020204" pitchFamily="34" charset="0"/>
                <a:ea typeface="Times New Roman" panose="02020603050405020304" pitchFamily="18" charset="0"/>
                <a:cs typeface="Aptos" panose="020B0004020202020204" pitchFamily="34" charset="0"/>
              </a:rPr>
              <a:t>E</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nergética por la Comisión Nacional para el Uso Eficiente de la Energía.  Obtuvo un Diplomado en Agua Limpia y Saneamiento por el Tecnológico Nacional de México. </a:t>
            </a:r>
          </a:p>
          <a:p>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Desde 2021 colabora como consultora e instructora en materia ambiental, salud, seguridad e higiene industrial en Q-TEAM. Participó como auditora líder en auditoría interna para certificación de ISO 50001 para la empresa </a:t>
            </a:r>
            <a:r>
              <a:rPr lang="es-ES" sz="1400" dirty="0" err="1">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BroWarner</a:t>
            </a:r>
            <a:r>
              <a:rPr lang="es-ES" sz="14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a:t>
            </a:r>
            <a:endParaRPr lang="es-ES" sz="1400" dirty="0">
              <a:effectLst/>
              <a:latin typeface="Aptos Light" panose="020B0004020202020204" pitchFamily="34" charset="0"/>
              <a:ea typeface="Aptos" panose="020B0004020202020204" pitchFamily="34" charset="0"/>
              <a:cs typeface="Aptos" panose="020B0004020202020204" pitchFamily="34" charset="0"/>
            </a:endParaRPr>
          </a:p>
        </p:txBody>
      </p:sp>
      <p:pic>
        <p:nvPicPr>
          <p:cNvPr id="1026" name="id-1BD5CA6E-A2FD-4F47-ACC4-4C36996D51F5" descr="Image.png">
            <a:extLst>
              <a:ext uri="{FF2B5EF4-FFF2-40B4-BE49-F238E27FC236}">
                <a16:creationId xmlns:a16="http://schemas.microsoft.com/office/drawing/2014/main" id="{2E606E5B-2977-4AD7-6267-D84A1F7FE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432" y="1212671"/>
            <a:ext cx="3112780" cy="415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texto 3">
            <a:extLst>
              <a:ext uri="{FF2B5EF4-FFF2-40B4-BE49-F238E27FC236}">
                <a16:creationId xmlns:a16="http://schemas.microsoft.com/office/drawing/2014/main" id="{37581670-9457-7603-AFD6-4B7A8D3B52B7}"/>
              </a:ext>
            </a:extLst>
          </p:cNvPr>
          <p:cNvSpPr txBox="1">
            <a:spLocks/>
          </p:cNvSpPr>
          <p:nvPr/>
        </p:nvSpPr>
        <p:spPr>
          <a:xfrm>
            <a:off x="1261564" y="1801890"/>
            <a:ext cx="4450979" cy="712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s-ES" sz="1800" b="1" dirty="0">
                <a:solidFill>
                  <a:srgbClr val="000000"/>
                </a:solidFill>
                <a:latin typeface="Aptos" panose="020B0004020202020204" pitchFamily="34" charset="0"/>
              </a:rPr>
              <a:t>M.C. </a:t>
            </a:r>
            <a:r>
              <a:rPr lang="es-ES" sz="1800" b="1" dirty="0" err="1">
                <a:solidFill>
                  <a:srgbClr val="000000"/>
                </a:solidFill>
                <a:latin typeface="Aptos" panose="020B0004020202020204" pitchFamily="34" charset="0"/>
              </a:rPr>
              <a:t>Yizni</a:t>
            </a:r>
            <a:r>
              <a:rPr lang="es-ES" sz="1800" b="1" dirty="0">
                <a:solidFill>
                  <a:srgbClr val="000000"/>
                </a:solidFill>
                <a:latin typeface="Aptos" panose="020B0004020202020204" pitchFamily="34" charset="0"/>
              </a:rPr>
              <a:t> Lizzette Granados Corral</a:t>
            </a:r>
          </a:p>
          <a:p>
            <a:pPr>
              <a:lnSpc>
                <a:spcPct val="100000"/>
              </a:lnSpc>
              <a:spcBef>
                <a:spcPts val="0"/>
              </a:spcBef>
            </a:pPr>
            <a:r>
              <a:rPr lang="es-ES" sz="1400" i="1" dirty="0">
                <a:solidFill>
                  <a:srgbClr val="000000"/>
                </a:solidFill>
                <a:latin typeface="Aptos" panose="020B0004020202020204" pitchFamily="34" charset="0"/>
                <a:ea typeface="Times New Roman" panose="02020603050405020304" pitchFamily="18" charset="0"/>
                <a:cs typeface="Aptos" panose="020B0004020202020204" pitchFamily="34" charset="0"/>
              </a:rPr>
              <a:t>ITCJ, Coordinadora del Sistema de Gestión Ambiental</a:t>
            </a:r>
          </a:p>
          <a:p>
            <a:pPr>
              <a:lnSpc>
                <a:spcPct val="100000"/>
              </a:lnSpc>
              <a:spcBef>
                <a:spcPts val="0"/>
              </a:spcBef>
            </a:pPr>
            <a:endParaRPr lang="es-ES" sz="1400" i="1"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pPr>
              <a:lnSpc>
                <a:spcPct val="100000"/>
              </a:lnSpc>
              <a:spcBef>
                <a:spcPts val="0"/>
              </a:spcBef>
            </a:pPr>
            <a:endParaRPr lang="es-ES" sz="1500" dirty="0">
              <a:latin typeface="Aptos Light"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2486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F313E-1BC4-7998-59EA-4A673E6EAFD1}"/>
              </a:ext>
            </a:extLst>
          </p:cNvPr>
          <p:cNvSpPr>
            <a:spLocks noGrp="1"/>
          </p:cNvSpPr>
          <p:nvPr>
            <p:ph type="title"/>
          </p:nvPr>
        </p:nvSpPr>
        <p:spPr>
          <a:xfrm>
            <a:off x="839788" y="457199"/>
            <a:ext cx="5325038" cy="1941871"/>
          </a:xfrm>
        </p:spPr>
        <p:txBody>
          <a:bodyPr>
            <a:noAutofit/>
          </a:bodyPr>
          <a:lstStyle/>
          <a:p>
            <a:r>
              <a:rPr lang="es-ES" b="0" i="0" u="none" strike="noStrike" dirty="0">
                <a:solidFill>
                  <a:srgbClr val="000000"/>
                </a:solidFill>
                <a:effectLst/>
                <a:latin typeface="Aptos" panose="020B0004020202020204" pitchFamily="34" charset="0"/>
              </a:rPr>
              <a:t>Conferencia:</a:t>
            </a:r>
            <a:br>
              <a:rPr lang="es-ES" b="0" i="0" u="none" strike="noStrike" dirty="0">
                <a:solidFill>
                  <a:srgbClr val="000000"/>
                </a:solidFill>
                <a:effectLst/>
                <a:latin typeface="Aptos" panose="020B0004020202020204" pitchFamily="34" charset="0"/>
              </a:rPr>
            </a:br>
            <a:r>
              <a:rPr lang="es-ES" b="1" i="0" u="none" strike="noStrike" dirty="0">
                <a:solidFill>
                  <a:srgbClr val="000000"/>
                </a:solidFill>
                <a:effectLst/>
                <a:latin typeface="Aptos" panose="020B0004020202020204" pitchFamily="34" charset="0"/>
              </a:rPr>
              <a:t>Impacto comunitario de  los proyectos de sustentabilidad de la UACH</a:t>
            </a:r>
            <a:endParaRPr lang="es-ES" b="1" dirty="0">
              <a:latin typeface="Aptos" panose="020B0004020202020204" pitchFamily="34" charset="0"/>
            </a:endParaRPr>
          </a:p>
        </p:txBody>
      </p:sp>
      <p:sp>
        <p:nvSpPr>
          <p:cNvPr id="4" name="Marcador de texto 3">
            <a:extLst>
              <a:ext uri="{FF2B5EF4-FFF2-40B4-BE49-F238E27FC236}">
                <a16:creationId xmlns:a16="http://schemas.microsoft.com/office/drawing/2014/main" id="{B7BA1BBE-255C-A7A5-2E00-12EF8C2DD74D}"/>
              </a:ext>
            </a:extLst>
          </p:cNvPr>
          <p:cNvSpPr>
            <a:spLocks noGrp="1"/>
          </p:cNvSpPr>
          <p:nvPr>
            <p:ph type="body" sz="half" idx="2"/>
          </p:nvPr>
        </p:nvSpPr>
        <p:spPr>
          <a:xfrm>
            <a:off x="839788" y="3275372"/>
            <a:ext cx="5924807" cy="2367117"/>
          </a:xfrm>
        </p:spPr>
        <p:txBody>
          <a:bodyPr>
            <a:normAutofit/>
          </a:bodyPr>
          <a:lstStyle/>
          <a:p>
            <a:pPr>
              <a:lnSpc>
                <a:spcPct val="110000"/>
              </a:lnSpc>
              <a:buNone/>
            </a:pPr>
            <a:r>
              <a:rPr lang="es-ES" sz="1500" dirty="0">
                <a:solidFill>
                  <a:srgbClr val="000000"/>
                </a:solidFill>
                <a:effectLst/>
                <a:latin typeface="Aptos Light" panose="020B0004020202020204" pitchFamily="34" charset="0"/>
                <a:ea typeface="Times New Roman" panose="02020603050405020304" pitchFamily="18" charset="0"/>
                <a:cs typeface="Aptos" panose="020B0004020202020204" pitchFamily="34" charset="0"/>
              </a:rPr>
              <a:t>Licenciado en Ciencias de la Información en la UACH; Maestría en Dirección de Comunicación Empresarial e Institucional por la Universidad Autónoma de Barcelona; actualmente cursa un Doctorado en Diseño y Responsabilidad Social. Tiene diversos cursos y talleres sobre desarrollo sostenible en ambientes universitarios. Es representante de la UACH ante organismos nacionales e internacionales en materia de desarrollo sostenible, gestiona diversos proyectos relacionados con dicha materia en colaboración con otras instituciones.</a:t>
            </a:r>
            <a:endParaRPr lang="es-ES" sz="1500" dirty="0">
              <a:effectLst/>
              <a:latin typeface="Aptos Light" panose="020B0004020202020204" pitchFamily="34" charset="0"/>
              <a:ea typeface="Aptos" panose="020B0004020202020204" pitchFamily="34" charset="0"/>
              <a:cs typeface="Aptos" panose="020B0004020202020204" pitchFamily="34" charset="0"/>
            </a:endParaRPr>
          </a:p>
          <a:p>
            <a:pPr>
              <a:lnSpc>
                <a:spcPct val="110000"/>
              </a:lnSpc>
            </a:pPr>
            <a:endParaRPr lang="es-ES" dirty="0"/>
          </a:p>
        </p:txBody>
      </p:sp>
      <p:pic>
        <p:nvPicPr>
          <p:cNvPr id="5" name="Marcador de posición de imagen 4">
            <a:extLst>
              <a:ext uri="{FF2B5EF4-FFF2-40B4-BE49-F238E27FC236}">
                <a16:creationId xmlns:a16="http://schemas.microsoft.com/office/drawing/2014/main" id="{43970F45-E853-4B2F-B620-B059E933A611}"/>
              </a:ext>
            </a:extLst>
          </p:cNvPr>
          <p:cNvPicPr>
            <a:picLocks noGrp="1" noChangeAspect="1"/>
          </p:cNvPicPr>
          <p:nvPr>
            <p:ph type="pic" idx="1"/>
          </p:nvPr>
        </p:nvPicPr>
        <p:blipFill>
          <a:blip r:embed="rId2" r:link="rId3">
            <a:extLst>
              <a:ext uri="{28A0092B-C50C-407E-A947-70E740481C1C}">
                <a14:useLocalDpi xmlns:a14="http://schemas.microsoft.com/office/drawing/2010/main" val="0"/>
              </a:ext>
            </a:extLst>
          </a:blip>
          <a:srcRect l="2680" t="20390" r="8998" b="20390"/>
          <a:stretch>
            <a:fillRect/>
          </a:stretch>
        </p:blipFill>
        <p:spPr bwMode="auto">
          <a:xfrm>
            <a:off x="7344697" y="1146944"/>
            <a:ext cx="4109884" cy="3674294"/>
          </a:xfrm>
          <a:prstGeom prst="rect">
            <a:avLst/>
          </a:prstGeom>
          <a:noFill/>
          <a:ln>
            <a:noFill/>
          </a:ln>
        </p:spPr>
      </p:pic>
      <p:sp>
        <p:nvSpPr>
          <p:cNvPr id="3" name="Marcador de texto 3">
            <a:extLst>
              <a:ext uri="{FF2B5EF4-FFF2-40B4-BE49-F238E27FC236}">
                <a16:creationId xmlns:a16="http://schemas.microsoft.com/office/drawing/2014/main" id="{61D965D7-06CA-8BE5-2656-78DB480B0AB3}"/>
              </a:ext>
            </a:extLst>
          </p:cNvPr>
          <p:cNvSpPr txBox="1">
            <a:spLocks/>
          </p:cNvSpPr>
          <p:nvPr/>
        </p:nvSpPr>
        <p:spPr>
          <a:xfrm>
            <a:off x="1129839" y="2399070"/>
            <a:ext cx="5924807" cy="8087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ES" sz="1800" b="1" dirty="0">
                <a:solidFill>
                  <a:srgbClr val="000000"/>
                </a:solidFill>
                <a:latin typeface="Aptos" panose="020B0004020202020204" pitchFamily="34" charset="0"/>
                <a:ea typeface="Times New Roman" panose="02020603050405020304" pitchFamily="18" charset="0"/>
                <a:cs typeface="Aptos" panose="020B0004020202020204" pitchFamily="34" charset="0"/>
              </a:rPr>
              <a:t>Mtro. Luis Alonso Fierro Méndez</a:t>
            </a:r>
            <a:endParaRPr lang="es-ES" sz="1800" b="1" dirty="0">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pPr>
            <a:r>
              <a:rPr lang="es-ES" sz="1400" i="1" dirty="0">
                <a:solidFill>
                  <a:srgbClr val="000000"/>
                </a:solidFill>
                <a:latin typeface="Aptos" panose="020B0004020202020204" pitchFamily="34" charset="0"/>
                <a:ea typeface="Times New Roman" panose="02020603050405020304" pitchFamily="18" charset="0"/>
                <a:cs typeface="Aptos" panose="020B0004020202020204" pitchFamily="34" charset="0"/>
              </a:rPr>
              <a:t>UACH, Coordinador del Centro Universitario para el Desarrollo Sostenible.</a:t>
            </a:r>
            <a:endParaRPr lang="es-ES" sz="1400" i="1" dirty="0">
              <a:latin typeface="Aptos" panose="020B0004020202020204" pitchFamily="34" charset="0"/>
              <a:ea typeface="Aptos" panose="020B0004020202020204" pitchFamily="34" charset="0"/>
              <a:cs typeface="Aptos" panose="020B0004020202020204" pitchFamily="34" charset="0"/>
            </a:endParaRPr>
          </a:p>
          <a:p>
            <a:pPr>
              <a:lnSpc>
                <a:spcPct val="110000"/>
              </a:lnSpc>
            </a:pPr>
            <a:endParaRPr lang="es-ES" dirty="0"/>
          </a:p>
        </p:txBody>
      </p:sp>
    </p:spTree>
    <p:extLst>
      <p:ext uri="{BB962C8B-B14F-4D97-AF65-F5344CB8AC3E}">
        <p14:creationId xmlns:p14="http://schemas.microsoft.com/office/powerpoint/2010/main" val="196055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0A7B4-458B-3B60-8619-5F1C9D8974A0}"/>
              </a:ext>
            </a:extLst>
          </p:cNvPr>
          <p:cNvSpPr>
            <a:spLocks noGrp="1"/>
          </p:cNvSpPr>
          <p:nvPr>
            <p:ph type="title"/>
          </p:nvPr>
        </p:nvSpPr>
        <p:spPr>
          <a:xfrm>
            <a:off x="839787" y="1165122"/>
            <a:ext cx="7065347" cy="1600200"/>
          </a:xfrm>
        </p:spPr>
        <p:txBody>
          <a:bodyPr>
            <a:noAutofit/>
          </a:bodyPr>
          <a:lstStyle/>
          <a:p>
            <a:r>
              <a:rPr lang="es-MX" sz="2800" dirty="0">
                <a:latin typeface="+mn-lt"/>
              </a:rPr>
              <a:t>Conferencia </a:t>
            </a:r>
            <a:br>
              <a:rPr lang="es-MX" sz="2800" dirty="0">
                <a:latin typeface="+mn-lt"/>
              </a:rPr>
            </a:br>
            <a:r>
              <a:rPr lang="es-ES" b="1" i="0" u="none" strike="noStrike" dirty="0">
                <a:solidFill>
                  <a:srgbClr val="000000"/>
                </a:solidFill>
                <a:effectLst/>
                <a:latin typeface="+mn-lt"/>
              </a:rPr>
              <a:t>El futuro de la movilidad sustentable: retos y oportunidades en la transición hacia el transporte eléctrico</a:t>
            </a:r>
            <a:endParaRPr lang="es-ES" sz="2800" b="1" dirty="0">
              <a:latin typeface="+mn-lt"/>
            </a:endParaRPr>
          </a:p>
        </p:txBody>
      </p:sp>
      <p:sp>
        <p:nvSpPr>
          <p:cNvPr id="4" name="Marcador de texto 3">
            <a:extLst>
              <a:ext uri="{FF2B5EF4-FFF2-40B4-BE49-F238E27FC236}">
                <a16:creationId xmlns:a16="http://schemas.microsoft.com/office/drawing/2014/main" id="{898AB5DD-D367-3E98-8736-5704F7416317}"/>
              </a:ext>
            </a:extLst>
          </p:cNvPr>
          <p:cNvSpPr>
            <a:spLocks noGrp="1"/>
          </p:cNvSpPr>
          <p:nvPr>
            <p:ph type="body" sz="half" idx="2"/>
          </p:nvPr>
        </p:nvSpPr>
        <p:spPr>
          <a:xfrm>
            <a:off x="839787" y="3701844"/>
            <a:ext cx="6023128" cy="2573592"/>
          </a:xfrm>
        </p:spPr>
        <p:txBody>
          <a:bodyPr>
            <a:normAutofit lnSpcReduction="10000"/>
          </a:bodyPr>
          <a:lstStyle/>
          <a:p>
            <a:pPr algn="l"/>
            <a:r>
              <a:rPr lang="es-ES" sz="1500" b="0" i="0" u="none" strike="noStrike" baseline="0" dirty="0">
                <a:solidFill>
                  <a:srgbClr val="000000"/>
                </a:solidFill>
                <a:latin typeface="Aptos Light" panose="020B0004020202020204" pitchFamily="34" charset="0"/>
              </a:rPr>
              <a:t>Doctor en Ciencias de la Ingeniería por el Tecnológico Nacional de México. </a:t>
            </a:r>
            <a:r>
              <a:rPr lang="es-ES" sz="1500" dirty="0">
                <a:solidFill>
                  <a:srgbClr val="000000"/>
                </a:solidFill>
                <a:latin typeface="Aptos Light" panose="020B0004020202020204" pitchFamily="34" charset="0"/>
              </a:rPr>
              <a:t>Ha</a:t>
            </a:r>
            <a:r>
              <a:rPr lang="es-ES" sz="1500" b="0" i="0" u="none" strike="noStrike" baseline="0" dirty="0">
                <a:solidFill>
                  <a:srgbClr val="000000"/>
                </a:solidFill>
                <a:latin typeface="Aptos Light" panose="020B0004020202020204" pitchFamily="34" charset="0"/>
              </a:rPr>
              <a:t> desarrollado diversas investigaciones en el ámbito de los vehículos aéreos no tripulados, tanto de ala fija como de ala rotativa. </a:t>
            </a:r>
          </a:p>
          <a:p>
            <a:r>
              <a:rPr lang="es-ES" sz="1500" b="0" i="0" u="none" strike="noStrike" baseline="0" dirty="0">
                <a:solidFill>
                  <a:srgbClr val="000000"/>
                </a:solidFill>
                <a:latin typeface="Aptos Light" panose="020B0004020202020204" pitchFamily="34" charset="0"/>
              </a:rPr>
              <a:t>Entre sus logros más destacados se encuentra la obtención del título de patente registrada ante el Instituto Mexicano de la Propiedad Industrial (IMPI), bajo el folio MX/a/2015/003936, así como el diseño industrial con el folio MX/f/2023/000168. Adicionalmente, cuenta con dos solicitudes de patente en etapa de examen de fondo (folios MX/a/2023/007346 y MX/a/2023/000576). </a:t>
            </a:r>
          </a:p>
          <a:p>
            <a:r>
              <a:rPr lang="es-ES" sz="1500" b="0" i="0" u="none" strike="noStrike" baseline="0" dirty="0">
                <a:solidFill>
                  <a:srgbClr val="000000"/>
                </a:solidFill>
                <a:latin typeface="Aptos Light" panose="020B0004020202020204" pitchFamily="34" charset="0"/>
              </a:rPr>
              <a:t>En el ámbito profesional, ha colaborado con reconocidas empresas del sector aeronáutico, tales como Aeroméxico, Oaxaca </a:t>
            </a:r>
            <a:r>
              <a:rPr lang="es-ES" sz="1500" b="0" i="0" u="none" strike="noStrike" baseline="0" dirty="0" err="1">
                <a:solidFill>
                  <a:srgbClr val="000000"/>
                </a:solidFill>
                <a:latin typeface="Aptos Light" panose="020B0004020202020204" pitchFamily="34" charset="0"/>
              </a:rPr>
              <a:t>Aerospace</a:t>
            </a:r>
            <a:r>
              <a:rPr lang="es-ES" sz="1500" b="0" i="0" u="none" strike="noStrike" baseline="0" dirty="0">
                <a:solidFill>
                  <a:srgbClr val="000000"/>
                </a:solidFill>
                <a:latin typeface="Aptos Light" panose="020B0004020202020204" pitchFamily="34" charset="0"/>
              </a:rPr>
              <a:t> y GE </a:t>
            </a:r>
            <a:r>
              <a:rPr lang="es-ES" sz="1500" b="0" i="0" u="none" strike="noStrike" baseline="0" dirty="0" err="1">
                <a:solidFill>
                  <a:srgbClr val="000000"/>
                </a:solidFill>
                <a:latin typeface="Aptos Light" panose="020B0004020202020204" pitchFamily="34" charset="0"/>
              </a:rPr>
              <a:t>Aviation</a:t>
            </a:r>
            <a:r>
              <a:rPr lang="es-ES" sz="1500" b="0" i="0" u="none" strike="noStrike" baseline="0" dirty="0">
                <a:solidFill>
                  <a:srgbClr val="000000"/>
                </a:solidFill>
                <a:latin typeface="Aptos Light" panose="020B0004020202020204" pitchFamily="34" charset="0"/>
              </a:rPr>
              <a:t>. </a:t>
            </a:r>
            <a:endParaRPr lang="es-ES" sz="1300" dirty="0">
              <a:latin typeface="Aptos Light" panose="020B0004020202020204" pitchFamily="34" charset="0"/>
            </a:endParaRPr>
          </a:p>
        </p:txBody>
      </p:sp>
      <p:pic>
        <p:nvPicPr>
          <p:cNvPr id="10" name="Imagen 9">
            <a:extLst>
              <a:ext uri="{FF2B5EF4-FFF2-40B4-BE49-F238E27FC236}">
                <a16:creationId xmlns:a16="http://schemas.microsoft.com/office/drawing/2014/main" id="{CBC3C7AF-9A9D-652A-10AB-0554B89A23B0}"/>
              </a:ext>
            </a:extLst>
          </p:cNvPr>
          <p:cNvPicPr>
            <a:picLocks noChangeAspect="1"/>
          </p:cNvPicPr>
          <p:nvPr/>
        </p:nvPicPr>
        <p:blipFill>
          <a:blip r:embed="rId2"/>
          <a:stretch>
            <a:fillRect/>
          </a:stretch>
        </p:blipFill>
        <p:spPr>
          <a:xfrm>
            <a:off x="7905134" y="1563328"/>
            <a:ext cx="3666028" cy="4277033"/>
          </a:xfrm>
          <a:prstGeom prst="rect">
            <a:avLst/>
          </a:prstGeom>
        </p:spPr>
      </p:pic>
      <p:sp>
        <p:nvSpPr>
          <p:cNvPr id="3" name="Marcador de texto 3">
            <a:extLst>
              <a:ext uri="{FF2B5EF4-FFF2-40B4-BE49-F238E27FC236}">
                <a16:creationId xmlns:a16="http://schemas.microsoft.com/office/drawing/2014/main" id="{095138D5-81AF-3AC2-7F59-521AFC74BBCD}"/>
              </a:ext>
            </a:extLst>
          </p:cNvPr>
          <p:cNvSpPr txBox="1">
            <a:spLocks/>
          </p:cNvSpPr>
          <p:nvPr/>
        </p:nvSpPr>
        <p:spPr>
          <a:xfrm>
            <a:off x="1360897" y="2831077"/>
            <a:ext cx="6023128" cy="6501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t>Dr. Arturo Paz Pérez</a:t>
            </a:r>
          </a:p>
          <a:p>
            <a:pPr>
              <a:lnSpc>
                <a:spcPct val="110000"/>
              </a:lnSpc>
              <a:spcBef>
                <a:spcPts val="0"/>
              </a:spcBef>
            </a:pPr>
            <a:r>
              <a:rPr lang="es-MX" sz="1400" i="1" dirty="0"/>
              <a:t>UACJ, Profesor-investigador</a:t>
            </a:r>
          </a:p>
        </p:txBody>
      </p:sp>
    </p:spTree>
    <p:extLst>
      <p:ext uri="{BB962C8B-B14F-4D97-AF65-F5344CB8AC3E}">
        <p14:creationId xmlns:p14="http://schemas.microsoft.com/office/powerpoint/2010/main" val="142048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588FF-E71C-7847-1583-79E86BDB9302}"/>
              </a:ext>
            </a:extLst>
          </p:cNvPr>
          <p:cNvSpPr>
            <a:spLocks noGrp="1"/>
          </p:cNvSpPr>
          <p:nvPr>
            <p:ph type="title"/>
          </p:nvPr>
        </p:nvSpPr>
        <p:spPr>
          <a:xfrm>
            <a:off x="836612" y="693174"/>
            <a:ext cx="4843257" cy="1600200"/>
          </a:xfrm>
        </p:spPr>
        <p:txBody>
          <a:bodyPr>
            <a:noAutofit/>
          </a:bodyPr>
          <a:lstStyle/>
          <a:p>
            <a:r>
              <a:rPr lang="es-MX" sz="2800" dirty="0">
                <a:latin typeface="+mn-lt"/>
              </a:rPr>
              <a:t>Conferencia: </a:t>
            </a:r>
            <a:r>
              <a:rPr lang="es-ES" sz="2800" b="1" i="0" u="none" strike="noStrike" dirty="0">
                <a:solidFill>
                  <a:srgbClr val="000000"/>
                </a:solidFill>
                <a:effectLst/>
                <a:latin typeface="+mn-lt"/>
              </a:rPr>
              <a:t>Electromovilidad inteligente para la agricultura y reforestación de precisión</a:t>
            </a:r>
            <a:endParaRPr lang="es-ES" sz="2800" b="1" dirty="0">
              <a:latin typeface="+mn-lt"/>
            </a:endParaRPr>
          </a:p>
        </p:txBody>
      </p:sp>
      <p:sp>
        <p:nvSpPr>
          <p:cNvPr id="4" name="Marcador de texto 3">
            <a:extLst>
              <a:ext uri="{FF2B5EF4-FFF2-40B4-BE49-F238E27FC236}">
                <a16:creationId xmlns:a16="http://schemas.microsoft.com/office/drawing/2014/main" id="{1505F53A-0F35-978B-A8B2-036D9BBE0848}"/>
              </a:ext>
            </a:extLst>
          </p:cNvPr>
          <p:cNvSpPr>
            <a:spLocks noGrp="1"/>
          </p:cNvSpPr>
          <p:nvPr>
            <p:ph type="body" sz="half" idx="2"/>
          </p:nvPr>
        </p:nvSpPr>
        <p:spPr>
          <a:xfrm>
            <a:off x="867474" y="3581401"/>
            <a:ext cx="4812395" cy="1966453"/>
          </a:xfrm>
        </p:spPr>
        <p:txBody>
          <a:bodyPr>
            <a:normAutofit lnSpcReduction="10000"/>
          </a:bodyPr>
          <a:lstStyle/>
          <a:p>
            <a:r>
              <a:rPr lang="es-ES" dirty="0">
                <a:latin typeface="Aptos Light" panose="020B0004020202020204" pitchFamily="34" charset="0"/>
              </a:rPr>
              <a:t>Profesor Investigador, trabaja en las áreas de Ingeniería de control, Laboratorio de Mecatrónica, Automatización Industrial, Modelación y Automatización. Desarrolla proyectos enfocados en técnicas de automatización agrícola encaminados a reducir el impacto en los recursos naturales. </a:t>
            </a:r>
          </a:p>
          <a:p>
            <a:r>
              <a:rPr lang="es-ES" dirty="0">
                <a:latin typeface="Aptos Light" panose="020B0004020202020204" pitchFamily="34" charset="0"/>
              </a:rPr>
              <a:t>Ganador del </a:t>
            </a:r>
            <a:r>
              <a:rPr lang="es-ES" i="0" dirty="0">
                <a:solidFill>
                  <a:srgbClr val="212121"/>
                </a:solidFill>
                <a:effectLst/>
                <a:latin typeface="Aptos Light" panose="020B0004020202020204" pitchFamily="34" charset="0"/>
              </a:rPr>
              <a:t>Premio Estatal de Ciencia, Tecnología e Innovación</a:t>
            </a:r>
            <a:r>
              <a:rPr lang="es-ES" dirty="0">
                <a:solidFill>
                  <a:srgbClr val="212121"/>
                </a:solidFill>
                <a:latin typeface="Aptos Light" panose="020B0004020202020204" pitchFamily="34" charset="0"/>
              </a:rPr>
              <a:t>, en el 2015.</a:t>
            </a:r>
            <a:endParaRPr lang="es-ES" dirty="0">
              <a:latin typeface="Aptos Light" panose="020B0004020202020204" pitchFamily="34" charset="0"/>
            </a:endParaRPr>
          </a:p>
        </p:txBody>
      </p:sp>
      <p:pic>
        <p:nvPicPr>
          <p:cNvPr id="5" name="Marcador de posición de imagen 4" descr="Un hombre en traje posando para fotografia&#10;&#10;El contenido generado por IA puede ser incorrecto.">
            <a:extLst>
              <a:ext uri="{FF2B5EF4-FFF2-40B4-BE49-F238E27FC236}">
                <a16:creationId xmlns:a16="http://schemas.microsoft.com/office/drawing/2014/main" id="{B1208B43-969C-397A-0E9A-29DB510ED49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05" b="605"/>
          <a:stretch>
            <a:fillRect/>
          </a:stretch>
        </p:blipFill>
        <p:spPr bwMode="auto">
          <a:xfrm>
            <a:off x="6641376" y="987426"/>
            <a:ext cx="4714012" cy="3722226"/>
          </a:xfrm>
          <a:prstGeom prst="rect">
            <a:avLst/>
          </a:prstGeom>
          <a:noFill/>
          <a:ln>
            <a:noFill/>
          </a:ln>
        </p:spPr>
      </p:pic>
      <p:sp>
        <p:nvSpPr>
          <p:cNvPr id="3" name="Marcador de texto 3">
            <a:extLst>
              <a:ext uri="{FF2B5EF4-FFF2-40B4-BE49-F238E27FC236}">
                <a16:creationId xmlns:a16="http://schemas.microsoft.com/office/drawing/2014/main" id="{033A24A0-0E01-ED5F-EEC2-602AED9F7B7A}"/>
              </a:ext>
            </a:extLst>
          </p:cNvPr>
          <p:cNvSpPr txBox="1">
            <a:spLocks/>
          </p:cNvSpPr>
          <p:nvPr/>
        </p:nvSpPr>
        <p:spPr>
          <a:xfrm>
            <a:off x="1121058" y="2589571"/>
            <a:ext cx="4812395" cy="6870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t>Dr. Rafael Camilo Lozoya Gámez</a:t>
            </a:r>
          </a:p>
          <a:p>
            <a:pPr>
              <a:lnSpc>
                <a:spcPct val="110000"/>
              </a:lnSpc>
              <a:spcBef>
                <a:spcPts val="0"/>
              </a:spcBef>
            </a:pPr>
            <a:r>
              <a:rPr lang="es-MX" sz="1400" i="1" dirty="0"/>
              <a:t>ITESM-Juárez, Profesor-investigador</a:t>
            </a:r>
          </a:p>
        </p:txBody>
      </p:sp>
    </p:spTree>
    <p:extLst>
      <p:ext uri="{BB962C8B-B14F-4D97-AF65-F5344CB8AC3E}">
        <p14:creationId xmlns:p14="http://schemas.microsoft.com/office/powerpoint/2010/main" val="139471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1439A-A25B-054E-0043-103248DA797F}"/>
              </a:ext>
            </a:extLst>
          </p:cNvPr>
          <p:cNvSpPr>
            <a:spLocks noGrp="1"/>
          </p:cNvSpPr>
          <p:nvPr>
            <p:ph type="title"/>
          </p:nvPr>
        </p:nvSpPr>
        <p:spPr>
          <a:xfrm>
            <a:off x="839788" y="457200"/>
            <a:ext cx="4479464" cy="1209675"/>
          </a:xfrm>
        </p:spPr>
        <p:txBody>
          <a:bodyPr>
            <a:normAutofit/>
          </a:bodyPr>
          <a:lstStyle/>
          <a:p>
            <a:r>
              <a:rPr lang="es-MX" dirty="0">
                <a:effectLst/>
                <a:latin typeface="Aptos" panose="020B0004020202020204" pitchFamily="34" charset="0"/>
                <a:ea typeface="Aptos" panose="020B0004020202020204" pitchFamily="34" charset="0"/>
                <a:cs typeface="Aptos" panose="020B0004020202020204" pitchFamily="34" charset="0"/>
              </a:rPr>
              <a:t>Conferencia:</a:t>
            </a:r>
            <a:r>
              <a:rPr lang="es-MX" b="1" dirty="0">
                <a:effectLst/>
                <a:latin typeface="Aptos" panose="020B0004020202020204" pitchFamily="34" charset="0"/>
                <a:ea typeface="Aptos" panose="020B0004020202020204" pitchFamily="34" charset="0"/>
                <a:cs typeface="Aptos" panose="020B0004020202020204" pitchFamily="34" charset="0"/>
              </a:rPr>
              <a:t> </a:t>
            </a:r>
            <a:br>
              <a:rPr lang="es-MX" b="1" dirty="0">
                <a:effectLst/>
                <a:latin typeface="Aptos" panose="020B0004020202020204" pitchFamily="34" charset="0"/>
                <a:ea typeface="Aptos" panose="020B0004020202020204" pitchFamily="34" charset="0"/>
                <a:cs typeface="Aptos" panose="020B0004020202020204" pitchFamily="34" charset="0"/>
              </a:rPr>
            </a:br>
            <a:r>
              <a:rPr lang="es-MX" b="1" dirty="0" err="1">
                <a:effectLst/>
                <a:latin typeface="Aptos" panose="020B0004020202020204" pitchFamily="34" charset="0"/>
                <a:ea typeface="Aptos" panose="020B0004020202020204" pitchFamily="34" charset="0"/>
                <a:cs typeface="Aptos" panose="020B0004020202020204" pitchFamily="34" charset="0"/>
              </a:rPr>
              <a:t>Design</a:t>
            </a:r>
            <a:r>
              <a:rPr lang="es-MX" b="1" dirty="0">
                <a:effectLst/>
                <a:latin typeface="Aptos" panose="020B0004020202020204" pitchFamily="34" charset="0"/>
                <a:ea typeface="Aptos" panose="020B0004020202020204" pitchFamily="34" charset="0"/>
                <a:cs typeface="Aptos" panose="020B0004020202020204" pitchFamily="34" charset="0"/>
              </a:rPr>
              <a:t> </a:t>
            </a:r>
            <a:r>
              <a:rPr lang="es-MX" b="1" dirty="0" err="1">
                <a:effectLst/>
                <a:latin typeface="Aptos" panose="020B0004020202020204" pitchFamily="34" charset="0"/>
                <a:ea typeface="Aptos" panose="020B0004020202020204" pitchFamily="34" charset="0"/>
                <a:cs typeface="Aptos" panose="020B0004020202020204" pitchFamily="34" charset="0"/>
              </a:rPr>
              <a:t>for</a:t>
            </a:r>
            <a:r>
              <a:rPr lang="es-MX" b="1" dirty="0">
                <a:effectLst/>
                <a:latin typeface="Aptos" panose="020B0004020202020204" pitchFamily="34" charset="0"/>
                <a:ea typeface="Aptos" panose="020B0004020202020204" pitchFamily="34" charset="0"/>
                <a:cs typeface="Aptos" panose="020B0004020202020204" pitchFamily="34" charset="0"/>
              </a:rPr>
              <a:t> Vulnerables </a:t>
            </a:r>
            <a:endParaRPr lang="es-ES" sz="4800" b="1" dirty="0"/>
          </a:p>
        </p:txBody>
      </p:sp>
      <p:sp>
        <p:nvSpPr>
          <p:cNvPr id="4" name="Marcador de texto 3">
            <a:extLst>
              <a:ext uri="{FF2B5EF4-FFF2-40B4-BE49-F238E27FC236}">
                <a16:creationId xmlns:a16="http://schemas.microsoft.com/office/drawing/2014/main" id="{36F8C07D-DE6A-09F6-1536-94DBD096E777}"/>
              </a:ext>
            </a:extLst>
          </p:cNvPr>
          <p:cNvSpPr>
            <a:spLocks noGrp="1"/>
          </p:cNvSpPr>
          <p:nvPr>
            <p:ph type="body" sz="half" idx="2"/>
          </p:nvPr>
        </p:nvSpPr>
        <p:spPr>
          <a:xfrm>
            <a:off x="775445" y="3109452"/>
            <a:ext cx="5610173" cy="2327787"/>
          </a:xfrm>
        </p:spPr>
        <p:txBody>
          <a:bodyPr>
            <a:normAutofit/>
          </a:bodyPr>
          <a:lstStyle/>
          <a:p>
            <a:pPr>
              <a:buNone/>
            </a:pPr>
            <a:r>
              <a:rPr lang="es-MX" dirty="0">
                <a:effectLst/>
                <a:latin typeface="Aptos Light" panose="020B0004020202020204" pitchFamily="34" charset="0"/>
                <a:ea typeface="Aptos" panose="020B0004020202020204" pitchFamily="34" charset="0"/>
                <a:cs typeface="Aptos" panose="020B0004020202020204" pitchFamily="34" charset="0"/>
              </a:rPr>
              <a:t>En 2020 publicó el libro </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a:effectLst/>
                <a:latin typeface="Aptos Light" panose="020B0004020202020204" pitchFamily="34" charset="0"/>
                <a:ea typeface="Aptos" panose="020B0004020202020204" pitchFamily="34" charset="0"/>
                <a:cs typeface="Aptos" panose="020B0004020202020204" pitchFamily="34" charset="0"/>
              </a:rPr>
              <a:t>The Co-</a:t>
            </a:r>
            <a:r>
              <a:rPr lang="es-MX" dirty="0" err="1">
                <a:effectLst/>
                <a:latin typeface="Aptos Light" panose="020B0004020202020204" pitchFamily="34" charset="0"/>
                <a:ea typeface="Aptos" panose="020B0004020202020204" pitchFamily="34" charset="0"/>
                <a:cs typeface="Aptos" panose="020B0004020202020204" pitchFamily="34" charset="0"/>
              </a:rPr>
              <a:t>Housing</a:t>
            </a:r>
            <a:r>
              <a:rPr lang="es-MX" dirty="0">
                <a:effectLst/>
                <a:latin typeface="Aptos Light" panose="020B0004020202020204" pitchFamily="34" charset="0"/>
                <a:ea typeface="Aptos" panose="020B0004020202020204" pitchFamily="34" charset="0"/>
                <a:cs typeface="Aptos" panose="020B0004020202020204" pitchFamily="34" charset="0"/>
              </a:rPr>
              <a:t> </a:t>
            </a:r>
            <a:r>
              <a:rPr lang="es-MX" dirty="0" err="1">
                <a:effectLst/>
                <a:latin typeface="Aptos Light" panose="020B0004020202020204" pitchFamily="34" charset="0"/>
                <a:ea typeface="Aptos" panose="020B0004020202020204" pitchFamily="34" charset="0"/>
                <a:cs typeface="Aptos" panose="020B0004020202020204" pitchFamily="34" charset="0"/>
              </a:rPr>
              <a:t>Phenomenon</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a:effectLst/>
                <a:latin typeface="Aptos Light" panose="020B0004020202020204" pitchFamily="34" charset="0"/>
                <a:ea typeface="Aptos" panose="020B0004020202020204" pitchFamily="34" charset="0"/>
                <a:cs typeface="Aptos" panose="020B0004020202020204" pitchFamily="34" charset="0"/>
              </a:rPr>
              <a:t> que ganó el premio Rómulo Garza para investigación e innovación. Entre 2022 y 2025 ha publicado los libros </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err="1">
                <a:effectLst/>
                <a:latin typeface="Aptos Light" panose="020B0004020202020204" pitchFamily="34" charset="0"/>
                <a:ea typeface="Aptos" panose="020B0004020202020204" pitchFamily="34" charset="0"/>
                <a:cs typeface="Aptos" panose="020B0004020202020204" pitchFamily="34" charset="0"/>
              </a:rPr>
              <a:t>Design</a:t>
            </a:r>
            <a:r>
              <a:rPr lang="es-MX" dirty="0">
                <a:effectLst/>
                <a:latin typeface="Aptos Light" panose="020B0004020202020204" pitchFamily="34" charset="0"/>
                <a:ea typeface="Aptos" panose="020B0004020202020204" pitchFamily="34" charset="0"/>
                <a:cs typeface="Aptos" panose="020B0004020202020204" pitchFamily="34" charset="0"/>
              </a:rPr>
              <a:t> </a:t>
            </a:r>
            <a:r>
              <a:rPr lang="es-MX" dirty="0" err="1">
                <a:effectLst/>
                <a:latin typeface="Aptos Light" panose="020B0004020202020204" pitchFamily="34" charset="0"/>
                <a:ea typeface="Aptos" panose="020B0004020202020204" pitchFamily="34" charset="0"/>
                <a:cs typeface="Aptos" panose="020B0004020202020204" pitchFamily="34" charset="0"/>
              </a:rPr>
              <a:t>for</a:t>
            </a:r>
            <a:r>
              <a:rPr lang="es-MX" dirty="0">
                <a:effectLst/>
                <a:latin typeface="Aptos Light" panose="020B0004020202020204" pitchFamily="34" charset="0"/>
                <a:ea typeface="Aptos" panose="020B0004020202020204" pitchFamily="34" charset="0"/>
                <a:cs typeface="Aptos" panose="020B0004020202020204" pitchFamily="34" charset="0"/>
              </a:rPr>
              <a:t> Vulnerable </a:t>
            </a:r>
            <a:r>
              <a:rPr lang="es-MX" dirty="0" err="1">
                <a:effectLst/>
                <a:latin typeface="Aptos Light" panose="020B0004020202020204" pitchFamily="34" charset="0"/>
                <a:ea typeface="Aptos" panose="020B0004020202020204" pitchFamily="34" charset="0"/>
                <a:cs typeface="Aptos" panose="020B0004020202020204" pitchFamily="34" charset="0"/>
              </a:rPr>
              <a:t>Communities</a:t>
            </a:r>
            <a:r>
              <a:rPr lang="es-MX" dirty="0">
                <a:effectLst/>
                <a:latin typeface="Aptos Light" panose="020B0004020202020204" pitchFamily="34" charset="0"/>
                <a:ea typeface="Aptos" panose="020B0004020202020204" pitchFamily="34" charset="0"/>
                <a:cs typeface="Aptos" panose="020B0004020202020204" pitchFamily="34" charset="0"/>
              </a:rPr>
              <a:t>”, “</a:t>
            </a:r>
            <a:r>
              <a:rPr lang="es-MX" dirty="0" err="1">
                <a:effectLst/>
                <a:latin typeface="Aptos Light" panose="020B0004020202020204" pitchFamily="34" charset="0"/>
                <a:ea typeface="Aptos" panose="020B0004020202020204" pitchFamily="34" charset="0"/>
                <a:cs typeface="Aptos" panose="020B0004020202020204" pitchFamily="34" charset="0"/>
              </a:rPr>
              <a:t>Intersections</a:t>
            </a:r>
            <a:r>
              <a:rPr lang="es-MX" dirty="0">
                <a:effectLst/>
                <a:latin typeface="Aptos Light" panose="020B0004020202020204" pitchFamily="34" charset="0"/>
                <a:ea typeface="Aptos" panose="020B0004020202020204" pitchFamily="34" charset="0"/>
                <a:cs typeface="Aptos" panose="020B0004020202020204" pitchFamily="34" charset="0"/>
              </a:rPr>
              <a:t>”, “Laboratorio Regenerativos Vivos” y “Regenerative </a:t>
            </a:r>
            <a:r>
              <a:rPr lang="es-MX" dirty="0" err="1">
                <a:effectLst/>
                <a:latin typeface="Aptos Light" panose="020B0004020202020204" pitchFamily="34" charset="0"/>
                <a:ea typeface="Aptos" panose="020B0004020202020204" pitchFamily="34" charset="0"/>
                <a:cs typeface="Aptos" panose="020B0004020202020204" pitchFamily="34" charset="0"/>
              </a:rPr>
              <a:t>Design</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dirty="0">
                <a:effectLst/>
                <a:latin typeface="Aptos Light" panose="020B0004020202020204" pitchFamily="34" charset="0"/>
                <a:ea typeface="Aptos" panose="020B0004020202020204" pitchFamily="34" charset="0"/>
                <a:cs typeface="Aptos" panose="020B0004020202020204" pitchFamily="34" charset="0"/>
              </a:rPr>
              <a:t>. </a:t>
            </a:r>
          </a:p>
          <a:p>
            <a:pPr>
              <a:buNone/>
            </a:pPr>
            <a:r>
              <a:rPr lang="es-MX" dirty="0">
                <a:effectLst/>
                <a:latin typeface="Aptos Light" panose="020B0004020202020204" pitchFamily="34" charset="0"/>
                <a:ea typeface="Aptos" panose="020B0004020202020204" pitchFamily="34" charset="0"/>
                <a:cs typeface="Aptos" panose="020B0004020202020204" pitchFamily="34" charset="0"/>
              </a:rPr>
              <a:t>Actualmente, coordina 4 proyectos de Investigación, entre estos </a:t>
            </a:r>
            <a:r>
              <a:rPr lang="es-MX" i="1" dirty="0">
                <a:effectLst/>
                <a:latin typeface="Aptos Light" panose="020B0004020202020204" pitchFamily="34" charset="0"/>
                <a:ea typeface="Aptos" panose="020B0004020202020204" pitchFamily="34" charset="0"/>
                <a:cs typeface="Aptos" panose="020B0004020202020204" pitchFamily="34" charset="0"/>
              </a:rPr>
              <a:t>“</a:t>
            </a:r>
            <a:r>
              <a:rPr lang="es-MX" i="1" dirty="0" err="1">
                <a:effectLst/>
                <a:latin typeface="Aptos Light" panose="020B0004020202020204" pitchFamily="34" charset="0"/>
                <a:ea typeface="Aptos" panose="020B0004020202020204" pitchFamily="34" charset="0"/>
                <a:cs typeface="Aptos" panose="020B0004020202020204" pitchFamily="34" charset="0"/>
              </a:rPr>
              <a:t>Design</a:t>
            </a:r>
            <a:r>
              <a:rPr lang="es-MX" i="1" dirty="0">
                <a:effectLst/>
                <a:latin typeface="Aptos Light" panose="020B0004020202020204" pitchFamily="34" charset="0"/>
                <a:ea typeface="Aptos" panose="020B0004020202020204" pitchFamily="34" charset="0"/>
                <a:cs typeface="Aptos" panose="020B0004020202020204" pitchFamily="34" charset="0"/>
              </a:rPr>
              <a:t> </a:t>
            </a:r>
            <a:r>
              <a:rPr lang="es-MX" i="1" dirty="0" err="1">
                <a:effectLst/>
                <a:latin typeface="Aptos Light" panose="020B0004020202020204" pitchFamily="34" charset="0"/>
                <a:ea typeface="Aptos" panose="020B0004020202020204" pitchFamily="34" charset="0"/>
                <a:cs typeface="Aptos" panose="020B0004020202020204" pitchFamily="34" charset="0"/>
              </a:rPr>
              <a:t>for</a:t>
            </a:r>
            <a:r>
              <a:rPr lang="es-MX" i="1" dirty="0">
                <a:effectLst/>
                <a:latin typeface="Aptos Light" panose="020B0004020202020204" pitchFamily="34" charset="0"/>
                <a:ea typeface="Aptos" panose="020B0004020202020204" pitchFamily="34" charset="0"/>
                <a:cs typeface="Aptos" panose="020B0004020202020204" pitchFamily="34" charset="0"/>
              </a:rPr>
              <a:t> Vulnerables”</a:t>
            </a:r>
            <a:r>
              <a:rPr lang="es-MX" dirty="0">
                <a:effectLst/>
                <a:latin typeface="Aptos Light" panose="020B0004020202020204" pitchFamily="34" charset="0"/>
                <a:ea typeface="Aptos" panose="020B0004020202020204" pitchFamily="34" charset="0"/>
                <a:cs typeface="Aptos" panose="020B0004020202020204" pitchFamily="34" charset="0"/>
              </a:rPr>
              <a:t>. Es expositor en la 19ª </a:t>
            </a:r>
            <a:r>
              <a:rPr lang="es-MX" dirty="0" err="1">
                <a:effectLst/>
                <a:latin typeface="Aptos Light" panose="020B0004020202020204" pitchFamily="34" charset="0"/>
                <a:ea typeface="Aptos" panose="020B0004020202020204" pitchFamily="34" charset="0"/>
                <a:cs typeface="Aptos" panose="020B0004020202020204" pitchFamily="34" charset="0"/>
              </a:rPr>
              <a:t>Biennal</a:t>
            </a:r>
            <a:r>
              <a:rPr lang="es-MX" dirty="0">
                <a:effectLst/>
                <a:latin typeface="Aptos Light" panose="020B0004020202020204" pitchFamily="34" charset="0"/>
                <a:ea typeface="Aptos" panose="020B0004020202020204" pitchFamily="34" charset="0"/>
                <a:cs typeface="Aptos" panose="020B0004020202020204" pitchFamily="34" charset="0"/>
              </a:rPr>
              <a:t> de Arquitectura 2025 de Venecia. </a:t>
            </a:r>
            <a:r>
              <a:rPr lang="es-MX" dirty="0">
                <a:latin typeface="Aptos Light" panose="020B0004020202020204" pitchFamily="34" charset="0"/>
                <a:ea typeface="Aptos" panose="020B0004020202020204" pitchFamily="34" charset="0"/>
                <a:cs typeface="Aptos" panose="020B0004020202020204" pitchFamily="34" charset="0"/>
              </a:rPr>
              <a:t>Miembro del</a:t>
            </a:r>
            <a:r>
              <a:rPr lang="es-MX" dirty="0">
                <a:effectLst/>
                <a:latin typeface="Aptos Light" panose="020B0004020202020204" pitchFamily="34" charset="0"/>
                <a:ea typeface="Aptos" panose="020B0004020202020204" pitchFamily="34" charset="0"/>
                <a:cs typeface="Aptos" panose="020B0004020202020204" pitchFamily="34" charset="0"/>
              </a:rPr>
              <a:t> Sistema Nacional de Investigadores e Investigadoras, Nivel 1. </a:t>
            </a:r>
            <a:endParaRPr lang="es-ES" dirty="0">
              <a:effectLst/>
              <a:latin typeface="Aptos Light" panose="020B0004020202020204" pitchFamily="34" charset="0"/>
              <a:ea typeface="Aptos" panose="020B0004020202020204" pitchFamily="34" charset="0"/>
              <a:cs typeface="Aptos" panose="020B0004020202020204" pitchFamily="34" charset="0"/>
            </a:endParaRPr>
          </a:p>
        </p:txBody>
      </p:sp>
      <p:pic>
        <p:nvPicPr>
          <p:cNvPr id="5" name="Marcador de posición de imagen 4" descr="Un hombre con camisa azul">
            <a:extLst>
              <a:ext uri="{FF2B5EF4-FFF2-40B4-BE49-F238E27FC236}">
                <a16:creationId xmlns:a16="http://schemas.microsoft.com/office/drawing/2014/main" id="{B2ECC868-7849-15AA-1481-B1CD18EE388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3354" r="17248"/>
          <a:stretch/>
        </p:blipFill>
        <p:spPr bwMode="auto">
          <a:xfrm>
            <a:off x="7148055" y="1046419"/>
            <a:ext cx="3942734" cy="3791051"/>
          </a:xfrm>
          <a:prstGeom prst="rect">
            <a:avLst/>
          </a:prstGeom>
          <a:noFill/>
          <a:ln>
            <a:noFill/>
          </a:ln>
        </p:spPr>
      </p:pic>
      <p:sp>
        <p:nvSpPr>
          <p:cNvPr id="3" name="Marcador de texto 3">
            <a:extLst>
              <a:ext uri="{FF2B5EF4-FFF2-40B4-BE49-F238E27FC236}">
                <a16:creationId xmlns:a16="http://schemas.microsoft.com/office/drawing/2014/main" id="{C8F5322D-4142-94DD-B268-779EF520F739}"/>
              </a:ext>
            </a:extLst>
          </p:cNvPr>
          <p:cNvSpPr txBox="1">
            <a:spLocks/>
          </p:cNvSpPr>
          <p:nvPr/>
        </p:nvSpPr>
        <p:spPr>
          <a:xfrm>
            <a:off x="1101211" y="1949399"/>
            <a:ext cx="5610173" cy="8775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latin typeface="Aptos" panose="020B0004020202020204" pitchFamily="34" charset="0"/>
                <a:ea typeface="Aptos" panose="020B0004020202020204" pitchFamily="34" charset="0"/>
                <a:cs typeface="Aptos" panose="020B0004020202020204" pitchFamily="34" charset="0"/>
              </a:rPr>
              <a:t>Dr. </a:t>
            </a:r>
            <a:r>
              <a:rPr lang="es-MX" sz="1800" b="1" dirty="0" err="1">
                <a:latin typeface="Aptos" panose="020B0004020202020204" pitchFamily="34" charset="0"/>
                <a:ea typeface="Aptos" panose="020B0004020202020204" pitchFamily="34" charset="0"/>
                <a:cs typeface="Aptos" panose="020B0004020202020204" pitchFamily="34" charset="0"/>
              </a:rPr>
              <a:t>Emanuele</a:t>
            </a:r>
            <a:r>
              <a:rPr lang="es-MX" sz="1800" b="1" dirty="0">
                <a:latin typeface="Aptos" panose="020B0004020202020204" pitchFamily="34" charset="0"/>
                <a:ea typeface="Aptos" panose="020B0004020202020204" pitchFamily="34" charset="0"/>
                <a:cs typeface="Aptos" panose="020B0004020202020204" pitchFamily="34" charset="0"/>
              </a:rPr>
              <a:t> Giorgi</a:t>
            </a:r>
          </a:p>
          <a:p>
            <a:pPr>
              <a:lnSpc>
                <a:spcPct val="110000"/>
              </a:lnSpc>
              <a:spcBef>
                <a:spcPts val="0"/>
              </a:spcBef>
            </a:pPr>
            <a:r>
              <a:rPr lang="es-ES" sz="1400" i="1" dirty="0">
                <a:latin typeface="Aptos" panose="020B0004020202020204" pitchFamily="34" charset="0"/>
                <a:ea typeface="Aptos" panose="020B0004020202020204" pitchFamily="34" charset="0"/>
                <a:cs typeface="Aptos" panose="020B0004020202020204" pitchFamily="34" charset="0"/>
              </a:rPr>
              <a:t>ITESM-Juárez, Director Nacional de Investigación de la Escuela de Arquitectura, Arte y Diseño</a:t>
            </a:r>
          </a:p>
        </p:txBody>
      </p:sp>
    </p:spTree>
    <p:extLst>
      <p:ext uri="{BB962C8B-B14F-4D97-AF65-F5344CB8AC3E}">
        <p14:creationId xmlns:p14="http://schemas.microsoft.com/office/powerpoint/2010/main" val="399527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Mujer sonriendo con pelo largo&#10;&#10;El contenido generado por IA puede ser incorrecto.">
            <a:extLst>
              <a:ext uri="{FF2B5EF4-FFF2-40B4-BE49-F238E27FC236}">
                <a16:creationId xmlns:a16="http://schemas.microsoft.com/office/drawing/2014/main" id="{82934D35-9BF0-7F13-A934-8D12198ADA0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667" b="8563"/>
          <a:stretch/>
        </p:blipFill>
        <p:spPr bwMode="auto">
          <a:xfrm>
            <a:off x="7737987" y="1130710"/>
            <a:ext cx="3460084" cy="4145596"/>
          </a:xfrm>
          <a:prstGeom prst="rect">
            <a:avLst/>
          </a:prstGeom>
          <a:noFill/>
          <a:ln>
            <a:noFill/>
          </a:ln>
        </p:spPr>
      </p:pic>
      <p:sp>
        <p:nvSpPr>
          <p:cNvPr id="3" name="Título 1">
            <a:extLst>
              <a:ext uri="{FF2B5EF4-FFF2-40B4-BE49-F238E27FC236}">
                <a16:creationId xmlns:a16="http://schemas.microsoft.com/office/drawing/2014/main" id="{14F30424-FC05-4120-2455-2474C575121E}"/>
              </a:ext>
            </a:extLst>
          </p:cNvPr>
          <p:cNvSpPr>
            <a:spLocks noGrp="1"/>
          </p:cNvSpPr>
          <p:nvPr>
            <p:ph type="title"/>
          </p:nvPr>
        </p:nvSpPr>
        <p:spPr>
          <a:xfrm>
            <a:off x="839788" y="457200"/>
            <a:ext cx="4479464" cy="1209675"/>
          </a:xfrm>
        </p:spPr>
        <p:txBody>
          <a:bodyPr>
            <a:normAutofit/>
          </a:bodyPr>
          <a:lstStyle/>
          <a:p>
            <a:r>
              <a:rPr lang="es-MX" dirty="0">
                <a:effectLst/>
                <a:latin typeface="Aptos" panose="020B0004020202020204" pitchFamily="34" charset="0"/>
                <a:ea typeface="Aptos" panose="020B0004020202020204" pitchFamily="34" charset="0"/>
                <a:cs typeface="Aptos" panose="020B0004020202020204" pitchFamily="34" charset="0"/>
              </a:rPr>
              <a:t>Conferencia:</a:t>
            </a:r>
            <a:r>
              <a:rPr lang="es-MX" b="1" dirty="0">
                <a:effectLst/>
                <a:latin typeface="Aptos" panose="020B0004020202020204" pitchFamily="34" charset="0"/>
                <a:ea typeface="Aptos" panose="020B0004020202020204" pitchFamily="34" charset="0"/>
                <a:cs typeface="Aptos" panose="020B0004020202020204" pitchFamily="34" charset="0"/>
              </a:rPr>
              <a:t> </a:t>
            </a:r>
            <a:br>
              <a:rPr lang="es-MX" b="1" dirty="0">
                <a:effectLst/>
                <a:latin typeface="Aptos" panose="020B0004020202020204" pitchFamily="34" charset="0"/>
                <a:ea typeface="Aptos" panose="020B0004020202020204" pitchFamily="34" charset="0"/>
                <a:cs typeface="Aptos" panose="020B0004020202020204" pitchFamily="34" charset="0"/>
              </a:rPr>
            </a:br>
            <a:r>
              <a:rPr lang="es-MX" b="1" dirty="0" err="1">
                <a:effectLst/>
                <a:latin typeface="Aptos" panose="020B0004020202020204" pitchFamily="34" charset="0"/>
                <a:ea typeface="Aptos" panose="020B0004020202020204" pitchFamily="34" charset="0"/>
                <a:cs typeface="Aptos" panose="020B0004020202020204" pitchFamily="34" charset="0"/>
              </a:rPr>
              <a:t>Design</a:t>
            </a:r>
            <a:r>
              <a:rPr lang="es-MX" b="1" dirty="0">
                <a:effectLst/>
                <a:latin typeface="Aptos" panose="020B0004020202020204" pitchFamily="34" charset="0"/>
                <a:ea typeface="Aptos" panose="020B0004020202020204" pitchFamily="34" charset="0"/>
                <a:cs typeface="Aptos" panose="020B0004020202020204" pitchFamily="34" charset="0"/>
              </a:rPr>
              <a:t> </a:t>
            </a:r>
            <a:r>
              <a:rPr lang="es-MX" b="1" dirty="0" err="1">
                <a:effectLst/>
                <a:latin typeface="Aptos" panose="020B0004020202020204" pitchFamily="34" charset="0"/>
                <a:ea typeface="Aptos" panose="020B0004020202020204" pitchFamily="34" charset="0"/>
                <a:cs typeface="Aptos" panose="020B0004020202020204" pitchFamily="34" charset="0"/>
              </a:rPr>
              <a:t>for</a:t>
            </a:r>
            <a:r>
              <a:rPr lang="es-MX" b="1" dirty="0">
                <a:effectLst/>
                <a:latin typeface="Aptos" panose="020B0004020202020204" pitchFamily="34" charset="0"/>
                <a:ea typeface="Aptos" panose="020B0004020202020204" pitchFamily="34" charset="0"/>
                <a:cs typeface="Aptos" panose="020B0004020202020204" pitchFamily="34" charset="0"/>
              </a:rPr>
              <a:t> Vulnerables </a:t>
            </a:r>
            <a:endParaRPr lang="es-ES" sz="4800" b="1" dirty="0"/>
          </a:p>
        </p:txBody>
      </p:sp>
      <p:sp>
        <p:nvSpPr>
          <p:cNvPr id="6" name="Marcador de texto 3">
            <a:extLst>
              <a:ext uri="{FF2B5EF4-FFF2-40B4-BE49-F238E27FC236}">
                <a16:creationId xmlns:a16="http://schemas.microsoft.com/office/drawing/2014/main" id="{68E99AC2-6CDD-3FDE-6788-5F20EEEFA0E5}"/>
              </a:ext>
            </a:extLst>
          </p:cNvPr>
          <p:cNvSpPr txBox="1">
            <a:spLocks/>
          </p:cNvSpPr>
          <p:nvPr/>
        </p:nvSpPr>
        <p:spPr>
          <a:xfrm>
            <a:off x="839787" y="2853814"/>
            <a:ext cx="6445915" cy="332084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s-ES" sz="1900" dirty="0">
                <a:latin typeface="Aptos Light" panose="020B0004020202020204" pitchFamily="34" charset="0"/>
                <a:ea typeface="Aptos" panose="020B0004020202020204" pitchFamily="34" charset="0"/>
                <a:cs typeface="Aptos" panose="020B0004020202020204" pitchFamily="34" charset="0"/>
              </a:rPr>
              <a:t>Egresada como Ingeniera Civil en Venezuela. En 2009 emprende y funda Constructora GR. Graduada con mención honorífica de la Maestría en Administración de Energía y Fuentes Renovables por el Tecnológico de Monterrey. Representó a México en el “</a:t>
            </a:r>
            <a:r>
              <a:rPr lang="es-ES" sz="1900" dirty="0" err="1">
                <a:latin typeface="Aptos Light" panose="020B0004020202020204" pitchFamily="34" charset="0"/>
                <a:ea typeface="Aptos" panose="020B0004020202020204" pitchFamily="34" charset="0"/>
                <a:cs typeface="Aptos" panose="020B0004020202020204" pitchFamily="34" charset="0"/>
              </a:rPr>
              <a:t>Sustainable</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Building</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Science</a:t>
            </a:r>
            <a:r>
              <a:rPr lang="es-ES" sz="1900" dirty="0">
                <a:latin typeface="Aptos Light" panose="020B0004020202020204" pitchFamily="34" charset="0"/>
                <a:ea typeface="Aptos" panose="020B0004020202020204" pitchFamily="34" charset="0"/>
                <a:cs typeface="Aptos" panose="020B0004020202020204" pitchFamily="34" charset="0"/>
              </a:rPr>
              <a:t> Virtual Studio Workshop” organizado por la Universidad de Athabasca en Canadá. Obtuvo el título de Doctora en Ciencias de la Ingeniería con la tesis “</a:t>
            </a:r>
            <a:r>
              <a:rPr lang="es-ES" sz="1900" dirty="0" err="1">
                <a:latin typeface="Aptos Light" panose="020B0004020202020204" pitchFamily="34" charset="0"/>
                <a:ea typeface="Aptos" panose="020B0004020202020204" pitchFamily="34" charset="0"/>
                <a:cs typeface="Aptos" panose="020B0004020202020204" pitchFamily="34" charset="0"/>
              </a:rPr>
              <a:t>Evaluation</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of</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the</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impact</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on</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energy</a:t>
            </a:r>
            <a:r>
              <a:rPr lang="es-ES" sz="1900" dirty="0">
                <a:latin typeface="Aptos Light" panose="020B0004020202020204" pitchFamily="34" charset="0"/>
                <a:ea typeface="Aptos" panose="020B0004020202020204" pitchFamily="34" charset="0"/>
                <a:cs typeface="Aptos" panose="020B0004020202020204" pitchFamily="34" charset="0"/>
              </a:rPr>
              <a:t> and </a:t>
            </a:r>
            <a:r>
              <a:rPr lang="es-ES" sz="1900" dirty="0" err="1">
                <a:latin typeface="Aptos Light" panose="020B0004020202020204" pitchFamily="34" charset="0"/>
                <a:ea typeface="Aptos" panose="020B0004020202020204" pitchFamily="34" charset="0"/>
                <a:cs typeface="Aptos" panose="020B0004020202020204" pitchFamily="34" charset="0"/>
              </a:rPr>
              <a:t>thermal</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comfort</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of</a:t>
            </a:r>
            <a:r>
              <a:rPr lang="es-ES" sz="1900" dirty="0">
                <a:latin typeface="Aptos Light" panose="020B0004020202020204" pitchFamily="34" charset="0"/>
                <a:ea typeface="Aptos" panose="020B0004020202020204" pitchFamily="34" charset="0"/>
                <a:cs typeface="Aptos" panose="020B0004020202020204" pitchFamily="34" charset="0"/>
              </a:rPr>
              <a:t> PCM-</a:t>
            </a:r>
            <a:r>
              <a:rPr lang="es-ES" sz="1900" dirty="0" err="1">
                <a:latin typeface="Aptos Light" panose="020B0004020202020204" pitchFamily="34" charset="0"/>
                <a:ea typeface="Aptos" panose="020B0004020202020204" pitchFamily="34" charset="0"/>
                <a:cs typeface="Aptos" panose="020B0004020202020204" pitchFamily="34" charset="0"/>
              </a:rPr>
              <a:t>enhanced</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on</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roof</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buildings</a:t>
            </a:r>
            <a:r>
              <a:rPr lang="es-ES" sz="1900" dirty="0">
                <a:latin typeface="Aptos Light" panose="020B0004020202020204" pitchFamily="34" charset="0"/>
                <a:ea typeface="Aptos" panose="020B0004020202020204" pitchFamily="34" charset="0"/>
                <a:cs typeface="Aptos" panose="020B0004020202020204" pitchFamily="34" charset="0"/>
              </a:rPr>
              <a:t> in </a:t>
            </a:r>
            <a:r>
              <a:rPr lang="es-ES" sz="1900" dirty="0" err="1">
                <a:latin typeface="Aptos Light" panose="020B0004020202020204" pitchFamily="34" charset="0"/>
                <a:ea typeface="Aptos" panose="020B0004020202020204" pitchFamily="34" charset="0"/>
                <a:cs typeface="Aptos" panose="020B0004020202020204" pitchFamily="34" charset="0"/>
              </a:rPr>
              <a:t>semi-arid</a:t>
            </a:r>
            <a:r>
              <a:rPr lang="es-ES" sz="1900" dirty="0">
                <a:latin typeface="Aptos Light" panose="020B0004020202020204" pitchFamily="34" charset="0"/>
                <a:ea typeface="Aptos" panose="020B0004020202020204" pitchFamily="34" charset="0"/>
                <a:cs typeface="Aptos" panose="020B0004020202020204" pitchFamily="34" charset="0"/>
              </a:rPr>
              <a:t> </a:t>
            </a:r>
            <a:r>
              <a:rPr lang="es-ES" sz="1900" dirty="0" err="1">
                <a:latin typeface="Aptos Light" panose="020B0004020202020204" pitchFamily="34" charset="0"/>
                <a:ea typeface="Aptos" panose="020B0004020202020204" pitchFamily="34" charset="0"/>
                <a:cs typeface="Aptos" panose="020B0004020202020204" pitchFamily="34" charset="0"/>
              </a:rPr>
              <a:t>climates</a:t>
            </a:r>
            <a:r>
              <a:rPr lang="es-ES" sz="1900" dirty="0">
                <a:latin typeface="Aptos Light" panose="020B0004020202020204" pitchFamily="34" charset="0"/>
                <a:ea typeface="Aptos" panose="020B0004020202020204" pitchFamily="34" charset="0"/>
                <a:cs typeface="Aptos" panose="020B0004020202020204" pitchFamily="34" charset="0"/>
              </a:rPr>
              <a:t>.</a:t>
            </a:r>
          </a:p>
          <a:p>
            <a:pPr>
              <a:lnSpc>
                <a:spcPct val="120000"/>
              </a:lnSpc>
            </a:pPr>
            <a:r>
              <a:rPr lang="es-ES" sz="1900" dirty="0">
                <a:latin typeface="Aptos Light" panose="020B0004020202020204" pitchFamily="34" charset="0"/>
                <a:ea typeface="Aptos" panose="020B0004020202020204" pitchFamily="34" charset="0"/>
                <a:cs typeface="Aptos" panose="020B0004020202020204" pitchFamily="34" charset="0"/>
              </a:rPr>
              <a:t>En el Tecnológico de Monterrey imparte clases en diferentes áreas, con una línea de investigación en Física de Edificios para disminuir el consumo de energía de los edificios. Entre sus proyectos destacados han estado el asentar las bases para la generación del Consorcio de Eficiencia Energética en Edificios (Consorcio E3), desarrollar un nuevo material que involucra micro-PCM y fibra de agave en los laboratorios del Fraunhofer </a:t>
            </a:r>
            <a:r>
              <a:rPr lang="es-ES" sz="1900" dirty="0" err="1">
                <a:latin typeface="Aptos Light" panose="020B0004020202020204" pitchFamily="34" charset="0"/>
                <a:ea typeface="Aptos" panose="020B0004020202020204" pitchFamily="34" charset="0"/>
                <a:cs typeface="Aptos" panose="020B0004020202020204" pitchFamily="34" charset="0"/>
              </a:rPr>
              <a:t>Institute</a:t>
            </a:r>
            <a:r>
              <a:rPr lang="es-ES" sz="1900" dirty="0">
                <a:latin typeface="Aptos Light" panose="020B0004020202020204" pitchFamily="34" charset="0"/>
                <a:ea typeface="Aptos" panose="020B0004020202020204" pitchFamily="34" charset="0"/>
                <a:cs typeface="Aptos" panose="020B0004020202020204" pitchFamily="34" charset="0"/>
              </a:rPr>
              <a:t> en </a:t>
            </a:r>
            <a:r>
              <a:rPr lang="es-ES" sz="1900" dirty="0" err="1">
                <a:latin typeface="Aptos Light" panose="020B0004020202020204" pitchFamily="34" charset="0"/>
                <a:ea typeface="Aptos" panose="020B0004020202020204" pitchFamily="34" charset="0"/>
                <a:cs typeface="Aptos" panose="020B0004020202020204" pitchFamily="34" charset="0"/>
              </a:rPr>
              <a:t>Alemani</a:t>
            </a:r>
            <a:r>
              <a:rPr lang="es-ES" sz="1900" dirty="0">
                <a:latin typeface="Aptos Light" panose="020B0004020202020204" pitchFamily="34" charset="0"/>
                <a:ea typeface="Aptos" panose="020B0004020202020204" pitchFamily="34" charset="0"/>
                <a:cs typeface="Aptos" panose="020B0004020202020204" pitchFamily="34" charset="0"/>
              </a:rPr>
              <a:t>, y participar activamente en investigación con Yale </a:t>
            </a:r>
            <a:r>
              <a:rPr lang="es-ES" sz="1900" dirty="0" err="1">
                <a:latin typeface="Aptos Light" panose="020B0004020202020204" pitchFamily="34" charset="0"/>
                <a:ea typeface="Aptos" panose="020B0004020202020204" pitchFamily="34" charset="0"/>
                <a:cs typeface="Aptos" panose="020B0004020202020204" pitchFamily="34" charset="0"/>
              </a:rPr>
              <a:t>University</a:t>
            </a:r>
            <a:r>
              <a:rPr lang="es-ES" sz="1900" dirty="0">
                <a:latin typeface="Aptos Light" panose="020B0004020202020204" pitchFamily="34" charset="0"/>
                <a:ea typeface="Aptos" panose="020B0004020202020204" pitchFamily="34" charset="0"/>
                <a:cs typeface="Aptos" panose="020B0004020202020204" pitchFamily="34" charset="0"/>
              </a:rPr>
              <a:t> para usar hidrogel como material alternativo para disminuir la necesidad de enfriamiento en comunidades vulnerables</a:t>
            </a:r>
            <a:r>
              <a:rPr lang="es-ES" sz="2100" dirty="0">
                <a:latin typeface="Aptos Light" panose="020B0004020202020204" pitchFamily="34" charset="0"/>
                <a:ea typeface="Aptos" panose="020B0004020202020204" pitchFamily="34" charset="0"/>
                <a:cs typeface="Aptos" panose="020B0004020202020204" pitchFamily="34" charset="0"/>
              </a:rPr>
              <a:t>.</a:t>
            </a:r>
          </a:p>
        </p:txBody>
      </p:sp>
      <p:sp>
        <p:nvSpPr>
          <p:cNvPr id="2" name="Marcador de texto 3">
            <a:extLst>
              <a:ext uri="{FF2B5EF4-FFF2-40B4-BE49-F238E27FC236}">
                <a16:creationId xmlns:a16="http://schemas.microsoft.com/office/drawing/2014/main" id="{AADC3229-7F51-FB19-CF7C-CD544AE11356}"/>
              </a:ext>
            </a:extLst>
          </p:cNvPr>
          <p:cNvSpPr txBox="1">
            <a:spLocks/>
          </p:cNvSpPr>
          <p:nvPr/>
        </p:nvSpPr>
        <p:spPr>
          <a:xfrm>
            <a:off x="1292072" y="2016997"/>
            <a:ext cx="5993631" cy="7065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err="1">
                <a:latin typeface="Aptos" panose="020B0004020202020204" pitchFamily="34" charset="0"/>
                <a:ea typeface="Aptos" panose="020B0004020202020204" pitchFamily="34" charset="0"/>
                <a:cs typeface="Aptos" panose="020B0004020202020204" pitchFamily="34" charset="0"/>
              </a:rPr>
              <a:t>Dra.Caribay</a:t>
            </a:r>
            <a:r>
              <a:rPr lang="es-MX" sz="1800" b="1" dirty="0">
                <a:latin typeface="Aptos" panose="020B0004020202020204" pitchFamily="34" charset="0"/>
                <a:ea typeface="Aptos" panose="020B0004020202020204" pitchFamily="34" charset="0"/>
                <a:cs typeface="Aptos" panose="020B0004020202020204" pitchFamily="34" charset="0"/>
              </a:rPr>
              <a:t> Godoy Rangel</a:t>
            </a:r>
          </a:p>
          <a:p>
            <a:pPr>
              <a:lnSpc>
                <a:spcPct val="110000"/>
              </a:lnSpc>
              <a:spcBef>
                <a:spcPts val="0"/>
              </a:spcBef>
            </a:pPr>
            <a:r>
              <a:rPr lang="es-ES" sz="1400" i="1" dirty="0">
                <a:latin typeface="Aptos" panose="020B0004020202020204" pitchFamily="34" charset="0"/>
                <a:ea typeface="Aptos" panose="020B0004020202020204" pitchFamily="34" charset="0"/>
                <a:cs typeface="Aptos" panose="020B0004020202020204" pitchFamily="34" charset="0"/>
              </a:rPr>
              <a:t>ITESM-Juárez, Profesora</a:t>
            </a:r>
          </a:p>
        </p:txBody>
      </p:sp>
    </p:spTree>
    <p:extLst>
      <p:ext uri="{BB962C8B-B14F-4D97-AF65-F5344CB8AC3E}">
        <p14:creationId xmlns:p14="http://schemas.microsoft.com/office/powerpoint/2010/main" val="167356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d-1FEDEE79-C144-4133-8FA7-E5AAA4E13275" descr="Image.png">
            <a:extLst>
              <a:ext uri="{FF2B5EF4-FFF2-40B4-BE49-F238E27FC236}">
                <a16:creationId xmlns:a16="http://schemas.microsoft.com/office/drawing/2014/main" id="{EE6BC8E7-D914-2A23-6497-10DE1DFFD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740" y="974035"/>
            <a:ext cx="4124795" cy="512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16:creationId xmlns:a16="http://schemas.microsoft.com/office/drawing/2014/main" id="{AC563870-4D67-D044-9705-A21A6D135B75}"/>
              </a:ext>
            </a:extLst>
          </p:cNvPr>
          <p:cNvSpPr txBox="1">
            <a:spLocks/>
          </p:cNvSpPr>
          <p:nvPr/>
        </p:nvSpPr>
        <p:spPr>
          <a:xfrm>
            <a:off x="839788" y="457200"/>
            <a:ext cx="5865812" cy="14895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MX" dirty="0">
                <a:latin typeface="Aptos" panose="020B0004020202020204" pitchFamily="34" charset="0"/>
                <a:ea typeface="Aptos" panose="020B0004020202020204" pitchFamily="34" charset="0"/>
                <a:cs typeface="Aptos" panose="020B0004020202020204" pitchFamily="34" charset="0"/>
              </a:rPr>
              <a:t>Conferencia:</a:t>
            </a:r>
            <a:r>
              <a:rPr lang="es-MX" b="1" dirty="0">
                <a:latin typeface="Aptos" panose="020B0004020202020204" pitchFamily="34" charset="0"/>
                <a:ea typeface="Aptos" panose="020B0004020202020204" pitchFamily="34" charset="0"/>
                <a:cs typeface="Aptos" panose="020B0004020202020204" pitchFamily="34" charset="0"/>
              </a:rPr>
              <a:t> </a:t>
            </a:r>
            <a:br>
              <a:rPr lang="es-MX" b="1" dirty="0">
                <a:latin typeface="Aptos" panose="020B0004020202020204" pitchFamily="34" charset="0"/>
                <a:ea typeface="Aptos" panose="020B0004020202020204" pitchFamily="34" charset="0"/>
                <a:cs typeface="Aptos" panose="020B0004020202020204" pitchFamily="34" charset="0"/>
              </a:rPr>
            </a:br>
            <a:r>
              <a:rPr lang="es-MX" b="1" dirty="0">
                <a:latin typeface="Aptos" panose="020B0004020202020204" pitchFamily="34" charset="0"/>
                <a:ea typeface="Aptos" panose="020B0004020202020204" pitchFamily="34" charset="0"/>
                <a:cs typeface="Aptos" panose="020B0004020202020204" pitchFamily="34" charset="0"/>
              </a:rPr>
              <a:t>Programas de Sustentabilidad Universitaria</a:t>
            </a:r>
          </a:p>
        </p:txBody>
      </p:sp>
      <p:sp>
        <p:nvSpPr>
          <p:cNvPr id="7" name="Marcador de texto 3">
            <a:extLst>
              <a:ext uri="{FF2B5EF4-FFF2-40B4-BE49-F238E27FC236}">
                <a16:creationId xmlns:a16="http://schemas.microsoft.com/office/drawing/2014/main" id="{F09C9C6A-378C-B444-20FD-BB45953FB31A}"/>
              </a:ext>
            </a:extLst>
          </p:cNvPr>
          <p:cNvSpPr txBox="1">
            <a:spLocks/>
          </p:cNvSpPr>
          <p:nvPr/>
        </p:nvSpPr>
        <p:spPr>
          <a:xfrm>
            <a:off x="775878" y="3089787"/>
            <a:ext cx="5993631" cy="2357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s-ES" sz="1400" dirty="0">
                <a:latin typeface="Aptos Light" panose="020B0004020202020204" pitchFamily="34" charset="0"/>
                <a:ea typeface="Aptos" panose="020B0004020202020204" pitchFamily="34" charset="0"/>
                <a:cs typeface="Aptos" panose="020B0004020202020204" pitchFamily="34" charset="0"/>
              </a:rPr>
              <a:t>Geólogo con posgrados (M.S. y </a:t>
            </a:r>
            <a:r>
              <a:rPr lang="es-ES" sz="1400" dirty="0" err="1">
                <a:latin typeface="Aptos Light" panose="020B0004020202020204" pitchFamily="34" charset="0"/>
                <a:ea typeface="Aptos" panose="020B0004020202020204" pitchFamily="34" charset="0"/>
                <a:cs typeface="Aptos" panose="020B0004020202020204" pitchFamily="34" charset="0"/>
              </a:rPr>
              <a:t>Ph.D</a:t>
            </a:r>
            <a:r>
              <a:rPr lang="es-ES" sz="1400" dirty="0">
                <a:latin typeface="Aptos Light" panose="020B0004020202020204" pitchFamily="34" charset="0"/>
                <a:ea typeface="Aptos" panose="020B0004020202020204" pitchFamily="34" charset="0"/>
                <a:cs typeface="Aptos" panose="020B0004020202020204" pitchFamily="34" charset="0"/>
              </a:rPr>
              <a:t>) en Ciencias Geológicas por la Universidad de Texas en El Paso. Profesor Investigador en el Departamento de Ingeniería Civil y Ambiental desde el 2003, fundador del Programa de Ingeniería en Geociencias. Evaluador académico de la calidad en Programas de Ingeniería por parte del CACEI. Miembro fundador de la Sociedad Internacional de Investigación Eólica, miembro fundador del Observatorio del Agua Paso del Norte, A.C.</a:t>
            </a:r>
          </a:p>
          <a:p>
            <a:r>
              <a:rPr lang="es-ES" sz="1400" dirty="0">
                <a:latin typeface="Aptos Light" panose="020B0004020202020204" pitchFamily="34" charset="0"/>
                <a:ea typeface="Aptos" panose="020B0004020202020204" pitchFamily="34" charset="0"/>
                <a:cs typeface="Aptos" panose="020B0004020202020204" pitchFamily="34" charset="0"/>
              </a:rPr>
              <a:t>Las líneas de acceso al conocimiento que trabaja son 1) generación, transporte y deposito eólico de sedimentos finos asociados a tormentas de polvo en el Desierto Chihuahuense, 2) geomorfología de campos de dunas y otros ambientes desérticos.</a:t>
            </a:r>
          </a:p>
        </p:txBody>
      </p:sp>
      <p:sp>
        <p:nvSpPr>
          <p:cNvPr id="2" name="Marcador de texto 3">
            <a:extLst>
              <a:ext uri="{FF2B5EF4-FFF2-40B4-BE49-F238E27FC236}">
                <a16:creationId xmlns:a16="http://schemas.microsoft.com/office/drawing/2014/main" id="{07E93550-B25D-A2FC-C15E-A04F530F99E8}"/>
              </a:ext>
            </a:extLst>
          </p:cNvPr>
          <p:cNvSpPr txBox="1">
            <a:spLocks/>
          </p:cNvSpPr>
          <p:nvPr/>
        </p:nvSpPr>
        <p:spPr>
          <a:xfrm>
            <a:off x="1221948" y="2185219"/>
            <a:ext cx="5993631" cy="9045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s-MX" sz="1800" b="1" dirty="0">
                <a:latin typeface="Aptos" panose="020B0004020202020204" pitchFamily="34" charset="0"/>
                <a:ea typeface="Aptos" panose="020B0004020202020204" pitchFamily="34" charset="0"/>
                <a:cs typeface="Aptos" panose="020B0004020202020204" pitchFamily="34" charset="0"/>
              </a:rPr>
              <a:t>Dr. Miguel Domínguez Acosta</a:t>
            </a:r>
          </a:p>
          <a:p>
            <a:pPr>
              <a:lnSpc>
                <a:spcPct val="110000"/>
              </a:lnSpc>
              <a:spcBef>
                <a:spcPts val="0"/>
              </a:spcBef>
            </a:pPr>
            <a:r>
              <a:rPr lang="es-ES" sz="1400" i="1" dirty="0">
                <a:latin typeface="Aptos" panose="020B0004020202020204" pitchFamily="34" charset="0"/>
                <a:ea typeface="Aptos" panose="020B0004020202020204" pitchFamily="34" charset="0"/>
                <a:cs typeface="Aptos" panose="020B0004020202020204" pitchFamily="34" charset="0"/>
              </a:rPr>
              <a:t>UACJ, Subdirector de Sustentabilidad Universitaria</a:t>
            </a:r>
          </a:p>
        </p:txBody>
      </p:sp>
    </p:spTree>
    <p:extLst>
      <p:ext uri="{BB962C8B-B14F-4D97-AF65-F5344CB8AC3E}">
        <p14:creationId xmlns:p14="http://schemas.microsoft.com/office/powerpoint/2010/main" val="13017763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14375</TotalTime>
  <Words>1020</Words>
  <Application>Microsoft Office PowerPoint</Application>
  <PresentationFormat>Panorámica</PresentationFormat>
  <Paragraphs>36</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Aptos</vt:lpstr>
      <vt:lpstr>Aptos Display</vt:lpstr>
      <vt:lpstr>Aptos Light</vt:lpstr>
      <vt:lpstr>Arial</vt:lpstr>
      <vt:lpstr>Tema de Office</vt:lpstr>
      <vt:lpstr>Conferencistas  </vt:lpstr>
      <vt:lpstr>Conferencia:  Gestión Energética en una IES</vt:lpstr>
      <vt:lpstr>Conferencia: Impacto comunitario de  los proyectos de sustentabilidad de la UACH</vt:lpstr>
      <vt:lpstr>Conferencia  El futuro de la movilidad sustentable: retos y oportunidades en la transición hacia el transporte eléctrico</vt:lpstr>
      <vt:lpstr>Conferencia: Electromovilidad inteligente para la agricultura y reforestación de precisión</vt:lpstr>
      <vt:lpstr>Conferencia:  Design for Vulnerables </vt:lpstr>
      <vt:lpstr>Conferencia:  Design for Vulnerables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Beatriz Gabriela Bertahud Sonora</dc:creator>
  <cp:lastModifiedBy>Graciela Larrea de la Rosa</cp:lastModifiedBy>
  <cp:revision>22</cp:revision>
  <cp:lastPrinted>2025-05-26T16:45:40Z</cp:lastPrinted>
  <dcterms:created xsi:type="dcterms:W3CDTF">2025-04-11T17:37:21Z</dcterms:created>
  <dcterms:modified xsi:type="dcterms:W3CDTF">2025-05-29T20:06:24Z</dcterms:modified>
</cp:coreProperties>
</file>