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oficial del congreso. Los logotipos se reconstruyeron en gris oscuro a partir del cartel; para impresión o proyección en gran formato conviene sustituirlos por los archivos oficiales en alta resolución.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de la ponencia: título, autores con filiación, eje temático y datos de la sesión.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sección. Duplicar esta diapositiva para cada apartado (02 Metodología, 03 Resultados, etc.).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 conferencista magistral, moderador o panelista. Verificar grado académico, cargo e institución antes de proyectar.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20441"/>
            <a:ext cx="10566400" cy="4424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20441"/>
            <a:ext cx="10566400" cy="4424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4" b="-24"/>
          <a:stretch/>
        </p:blipFill>
        <p:spPr>
          <a:xfrm>
            <a:off x="9906000" y="0"/>
            <a:ext cx="2286000" cy="6858000"/>
          </a:xfrm>
          <a:prstGeom prst="rect">
            <a:avLst/>
          </a:prstGeom>
        </p:spPr>
      </p:pic>
      <p:pic>
        <p:nvPicPr>
          <p:cNvPr id="3" name="Image 1" descr="UACJ Universidad Autónoma de Ciudad Juárez">    </p:cNvPr>
          <p:cNvPicPr>
            <a:picLocks noChangeAspect="1"/>
          </p:cNvPicPr>
          <p:nvPr/>
        </p:nvPicPr>
        <p:blipFill>
          <a:blip r:embed="rId2"/>
          <a:srcRect l="-39" r="-39" t="0" b="0"/>
          <a:stretch/>
        </p:blipFill>
        <p:spPr>
          <a:xfrm>
            <a:off x="812800" y="355600"/>
            <a:ext cx="3016250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2800" y="1059557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spc="100" kern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CONGRESO INTERNACIONAL DE LAS</a:t>
            </a:r>
            <a:endParaRPr lang="en-US" sz="2200" dirty="0"/>
          </a:p>
        </p:txBody>
      </p:sp>
      <p:sp>
        <p:nvSpPr>
          <p:cNvPr id="5" name="Text 1"/>
          <p:cNvSpPr/>
          <p:nvPr>
            <p:ph type="title"/>
          </p:nvPr>
        </p:nvSpPr>
        <p:spPr>
          <a:xfrm>
            <a:off x="812800" y="1628477"/>
            <a:ext cx="10883392" cy="1050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075"/>
              </a:lnSpc>
              <a:buNone/>
            </a:pPr>
            <a:r>
              <a:rPr lang="en-US" sz="8500" b="1" i="0" spc="200" kern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FRONTERAS</a:t>
            </a:r>
            <a:endParaRPr lang="en-US" sz="8500" dirty="0"/>
          </a:p>
        </p:txBody>
      </p:sp>
      <p:sp>
        <p:nvSpPr>
          <p:cNvPr id="6" name="Text 2"/>
          <p:cNvSpPr/>
          <p:nvPr/>
        </p:nvSpPr>
        <p:spPr>
          <a:xfrm>
            <a:off x="812800" y="2679402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spc="150" kern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LAS INGENIERÍAS</a:t>
            </a:r>
            <a:endParaRPr lang="en-US" sz="3600" dirty="0"/>
          </a:p>
        </p:txBody>
      </p:sp>
      <p:sp>
        <p:nvSpPr>
          <p:cNvPr id="7" name="Shape 3"/>
          <p:cNvSpPr/>
          <p:nvPr/>
        </p:nvSpPr>
        <p:spPr>
          <a:xfrm>
            <a:off x="812800" y="3360043"/>
            <a:ext cx="6604000" cy="4826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8" name="Image 2" descr="Engrane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990600" y="3423543"/>
            <a:ext cx="355600" cy="3556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080284" y="3388023"/>
            <a:ext cx="115871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3360"/>
              </a:lnSpc>
              <a:buNone/>
            </a:pPr>
            <a:r>
              <a:rPr lang="en-US" sz="2400" b="1" spc="300" kern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2400" dirty="0"/>
          </a:p>
        </p:txBody>
      </p:sp>
      <p:sp>
        <p:nvSpPr>
          <p:cNvPr id="10" name="Shape 5"/>
          <p:cNvSpPr/>
          <p:nvPr/>
        </p:nvSpPr>
        <p:spPr>
          <a:xfrm>
            <a:off x="838200" y="4096643"/>
            <a:ext cx="0" cy="1117501"/>
          </a:xfrm>
          <a:prstGeom prst="line">
            <a:avLst/>
          </a:prstGeom>
          <a:noFill/>
          <a:ln w="50800">
            <a:solidFill>
              <a:srgbClr val="A8E01C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1041400" y="4122043"/>
            <a:ext cx="278758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spc="200" kern="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INVESTIGACIÓN PARA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1041400" y="4406503"/>
            <a:ext cx="2787582" cy="807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spc="100" kern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MUNDO CONECTADO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4052590" y="4334073"/>
            <a:ext cx="40370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al 20 de noviembre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3943509" y="4763294"/>
            <a:ext cx="347329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Instituto de Ingeniería y Tecnología · UACJ</a:t>
            </a:r>
            <a:endParaRPr lang="en-US" sz="1200" dirty="0"/>
          </a:p>
        </p:txBody>
      </p:sp>
      <p:pic>
        <p:nvPicPr>
          <p:cNvPr id="15" name="Image 3" descr="UACJ Inspira el futuro">    </p:cNvPr>
          <p:cNvPicPr>
            <a:picLocks noChangeAspect="1"/>
          </p:cNvPicPr>
          <p:nvPr/>
        </p:nvPicPr>
        <p:blipFill>
          <a:blip r:embed="rId4"/>
          <a:srcRect l="0" r="0" t="-6" b="-6"/>
          <a:stretch/>
        </p:blipFill>
        <p:spPr>
          <a:xfrm>
            <a:off x="812800" y="5943600"/>
            <a:ext cx="2470150" cy="508000"/>
          </a:xfrm>
          <a:prstGeom prst="rect">
            <a:avLst/>
          </a:prstGeom>
        </p:spPr>
      </p:pic>
      <p:pic>
        <p:nvPicPr>
          <p:cNvPr id="16" name="Image 4" descr="53 aniversario UACJ">    </p:cNvPr>
          <p:cNvPicPr>
            <a:picLocks noChangeAspect="1"/>
          </p:cNvPicPr>
          <p:nvPr/>
        </p:nvPicPr>
        <p:blipFill>
          <a:blip r:embed="rId5"/>
          <a:srcRect l="0" r="0" t="-264" b="-264"/>
          <a:stretch/>
        </p:blipFill>
        <p:spPr>
          <a:xfrm>
            <a:off x="3689350" y="5943600"/>
            <a:ext cx="565150" cy="508000"/>
          </a:xfrm>
          <a:prstGeom prst="rect">
            <a:avLst/>
          </a:prstGeom>
        </p:spPr>
      </p:pic>
      <p:pic>
        <p:nvPicPr>
          <p:cNvPr id="17" name="Image 5" descr="IIT Instituto de Ingeniería y Tecnología">    </p:cNvPr>
          <p:cNvPicPr>
            <a:picLocks noChangeAspect="1"/>
          </p:cNvPicPr>
          <p:nvPr/>
        </p:nvPicPr>
        <p:blipFill>
          <a:blip r:embed="rId6"/>
          <a:srcRect l="0" r="0" t="-60" b="-60"/>
          <a:stretch/>
        </p:blipFill>
        <p:spPr>
          <a:xfrm>
            <a:off x="4660900" y="5943600"/>
            <a:ext cx="857250" cy="508000"/>
          </a:xfrm>
          <a:prstGeom prst="rect">
            <a:avLst/>
          </a:prstGeom>
        </p:spPr>
      </p:pic>
      <p:pic>
        <p:nvPicPr>
          <p:cNvPr id="18" name="Image 6" descr="DIIM Departamento de Ingeniería Industrial y Manufactura">    </p:cNvPr>
          <p:cNvPicPr>
            <a:picLocks noChangeAspect="1"/>
          </p:cNvPicPr>
          <p:nvPr/>
        </p:nvPicPr>
        <p:blipFill>
          <a:blip r:embed="rId7"/>
          <a:srcRect l="0" r="0" t="-97" b="-97"/>
          <a:stretch/>
        </p:blipFill>
        <p:spPr>
          <a:xfrm>
            <a:off x="5924550" y="5943600"/>
            <a:ext cx="996950" cy="50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1534914"/>
            <a:ext cx="3610570" cy="340320"/>
          </a:xfrm>
          <a:prstGeom prst="roundRect">
            <a:avLst>
              <a:gd name="adj" fmla="val 7464"/>
            </a:avLst>
          </a:prstGeom>
          <a:solidFill>
            <a:srgbClr val="A8E01C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 TEMÁTICO · [NOMBRE DEL EJE]</a:t>
            </a:r>
            <a:endParaRPr lang="en-US" sz="1200" dirty="0"/>
          </a:p>
        </p:txBody>
      </p:sp>
      <p:sp>
        <p:nvSpPr>
          <p:cNvPr id="5" name="Text 2"/>
          <p:cNvSpPr/>
          <p:nvPr>
            <p:ph type="title"/>
          </p:nvPr>
        </p:nvSpPr>
        <p:spPr>
          <a:xfrm>
            <a:off x="812800" y="2129234"/>
            <a:ext cx="9810750" cy="1031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[Título de la ponencia en un máximo de dos líneas]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12800" y="3398441"/>
            <a:ext cx="9525000" cy="0"/>
          </a:xfrm>
          <a:prstGeom prst="line">
            <a:avLst/>
          </a:prstGeom>
          <a:noFill/>
          <a:ln w="19050">
            <a:solidFill>
              <a:srgbClr val="DDE0D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2800" y="3661966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[Nombre Apellido¹, Nombre Apellido², Nombre Apellido¹]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12800" y="4022626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 [Institución, ciudad, país] · ² [Institución, ciudad, país]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2800" y="4312146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[correo@institucion.edu]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19150" y="4785816"/>
            <a:ext cx="1079798" cy="327620"/>
          </a:xfrm>
          <a:prstGeom prst="roundRect">
            <a:avLst>
              <a:gd name="adj" fmla="val 5815"/>
            </a:avLst>
          </a:prstGeom>
          <a:noFill/>
          <a:ln w="12700">
            <a:solidFill>
              <a:srgbClr val="A8E01C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[__]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2013248" y="4785816"/>
            <a:ext cx="893564" cy="327620"/>
          </a:xfrm>
          <a:prstGeom prst="roundRect">
            <a:avLst>
              <a:gd name="adj" fmla="val 5815"/>
            </a:avLst>
          </a:prstGeom>
          <a:noFill/>
          <a:ln w="12700">
            <a:solidFill>
              <a:srgbClr val="A8E01C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Sala [__]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021112" y="4785816"/>
            <a:ext cx="3052862" cy="327620"/>
          </a:xfrm>
          <a:prstGeom prst="roundRect">
            <a:avLst>
              <a:gd name="adj" fmla="val 5815"/>
            </a:avLst>
          </a:prstGeom>
          <a:noFill/>
          <a:ln w="12700">
            <a:solidFill>
              <a:srgbClr val="A8E01C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[__] de noviembre de 2026 · [hh:mm] h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14" name="Text 11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Contenido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812800" y="1671241"/>
            <a:ext cx="1991320" cy="1788021"/>
          </a:xfrm>
          <a:prstGeom prst="roundRect">
            <a:avLst>
              <a:gd name="adj" fmla="val 1421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12800" y="1671241"/>
            <a:ext cx="1991320" cy="1788021"/>
          </a:xfrm>
          <a:custGeom>
            <a:avLst/>
            <a:gdLst/>
            <a:ahLst/>
            <a:cxnLst/>
            <a:rect l="l" t="t" r="r" b="b"/>
            <a:pathLst>
              <a:path w="1991320" h="1788021">
                <a:moveTo>
                  <a:pt x="0" y="50800"/>
                </a:moveTo>
                <a:lnTo>
                  <a:pt x="0" y="25400"/>
                </a:lnTo>
                <a:arcTo hR="25400" wR="25400" stAng="10800000" swAng="5400000"/>
                <a:lnTo>
                  <a:pt x="1965920" y="0"/>
                </a:lnTo>
                <a:arcTo hR="25400" wR="25400" stAng="16200000" swAng="5400000"/>
                <a:lnTo>
                  <a:pt x="1991320" y="50800"/>
                </a:lnTo>
                <a:lnTo>
                  <a:pt x="0" y="5080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7" name="Text 4"/>
          <p:cNvSpPr/>
          <p:nvPr/>
        </p:nvSpPr>
        <p:spPr>
          <a:xfrm>
            <a:off x="990600" y="1925241"/>
            <a:ext cx="168652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990600" y="2484041"/>
            <a:ext cx="16865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Introducción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90600" y="2829421"/>
            <a:ext cx="16865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[Contexto y objetivo]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956520" y="1671241"/>
            <a:ext cx="1991320" cy="1788021"/>
          </a:xfrm>
          <a:prstGeom prst="roundRect">
            <a:avLst>
              <a:gd name="adj" fmla="val 1421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956520" y="1671241"/>
            <a:ext cx="1991320" cy="1788021"/>
          </a:xfrm>
          <a:custGeom>
            <a:avLst/>
            <a:gdLst/>
            <a:ahLst/>
            <a:cxnLst/>
            <a:rect l="l" t="t" r="r" b="b"/>
            <a:pathLst>
              <a:path w="1991320" h="1788021">
                <a:moveTo>
                  <a:pt x="0" y="50800"/>
                </a:moveTo>
                <a:lnTo>
                  <a:pt x="0" y="25400"/>
                </a:lnTo>
                <a:arcTo hR="25400" wR="25400" stAng="10800000" swAng="5400000"/>
                <a:lnTo>
                  <a:pt x="1965920" y="0"/>
                </a:lnTo>
                <a:arcTo hR="25400" wR="25400" stAng="16200000" swAng="5400000"/>
                <a:lnTo>
                  <a:pt x="1991320" y="50800"/>
                </a:lnTo>
                <a:lnTo>
                  <a:pt x="0" y="5080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12" name="Text 9"/>
          <p:cNvSpPr/>
          <p:nvPr/>
        </p:nvSpPr>
        <p:spPr>
          <a:xfrm>
            <a:off x="3134320" y="1925241"/>
            <a:ext cx="168652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600" dirty="0"/>
          </a:p>
        </p:txBody>
      </p:sp>
      <p:sp>
        <p:nvSpPr>
          <p:cNvPr id="13" name="Text 10"/>
          <p:cNvSpPr/>
          <p:nvPr/>
        </p:nvSpPr>
        <p:spPr>
          <a:xfrm>
            <a:off x="3134320" y="2484041"/>
            <a:ext cx="16865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Metodología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134320" y="2829421"/>
            <a:ext cx="16865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[Materiales y métodos]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100241" y="1671241"/>
            <a:ext cx="1991420" cy="1788021"/>
          </a:xfrm>
          <a:prstGeom prst="roundRect">
            <a:avLst>
              <a:gd name="adj" fmla="val 1421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100241" y="1671241"/>
            <a:ext cx="1991420" cy="1788021"/>
          </a:xfrm>
          <a:custGeom>
            <a:avLst/>
            <a:gdLst/>
            <a:ahLst/>
            <a:cxnLst/>
            <a:rect l="l" t="t" r="r" b="b"/>
            <a:pathLst>
              <a:path w="1991420" h="1788021">
                <a:moveTo>
                  <a:pt x="0" y="50800"/>
                </a:moveTo>
                <a:lnTo>
                  <a:pt x="0" y="25400"/>
                </a:lnTo>
                <a:arcTo hR="25400" wR="25400" stAng="10800000" swAng="5400000"/>
                <a:lnTo>
                  <a:pt x="1966020" y="0"/>
                </a:lnTo>
                <a:arcTo hR="25400" wR="25400" stAng="16200000" swAng="5400000"/>
                <a:lnTo>
                  <a:pt x="1991420" y="50800"/>
                </a:lnTo>
                <a:lnTo>
                  <a:pt x="0" y="5080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17" name="Text 14"/>
          <p:cNvSpPr/>
          <p:nvPr/>
        </p:nvSpPr>
        <p:spPr>
          <a:xfrm>
            <a:off x="5278041" y="1925241"/>
            <a:ext cx="168662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600" dirty="0"/>
          </a:p>
        </p:txBody>
      </p:sp>
      <p:sp>
        <p:nvSpPr>
          <p:cNvPr id="18" name="Text 15"/>
          <p:cNvSpPr/>
          <p:nvPr/>
        </p:nvSpPr>
        <p:spPr>
          <a:xfrm>
            <a:off x="5278041" y="2484041"/>
            <a:ext cx="16866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278041" y="2829421"/>
            <a:ext cx="16866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[Hallazgos principales]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244060" y="1671241"/>
            <a:ext cx="1991320" cy="1788021"/>
          </a:xfrm>
          <a:prstGeom prst="roundRect">
            <a:avLst>
              <a:gd name="adj" fmla="val 1421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244060" y="1671241"/>
            <a:ext cx="1991320" cy="1788021"/>
          </a:xfrm>
          <a:custGeom>
            <a:avLst/>
            <a:gdLst/>
            <a:ahLst/>
            <a:cxnLst/>
            <a:rect l="l" t="t" r="r" b="b"/>
            <a:pathLst>
              <a:path w="1991320" h="1788021">
                <a:moveTo>
                  <a:pt x="0" y="50800"/>
                </a:moveTo>
                <a:lnTo>
                  <a:pt x="0" y="25400"/>
                </a:lnTo>
                <a:arcTo hR="25400" wR="25400" stAng="10800000" swAng="5400000"/>
                <a:lnTo>
                  <a:pt x="1965920" y="0"/>
                </a:lnTo>
                <a:arcTo hR="25400" wR="25400" stAng="16200000" swAng="5400000"/>
                <a:lnTo>
                  <a:pt x="1991320" y="50800"/>
                </a:lnTo>
                <a:lnTo>
                  <a:pt x="0" y="5080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22" name="Text 19"/>
          <p:cNvSpPr/>
          <p:nvPr/>
        </p:nvSpPr>
        <p:spPr>
          <a:xfrm>
            <a:off x="7421860" y="1925241"/>
            <a:ext cx="168652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600" dirty="0"/>
          </a:p>
        </p:txBody>
      </p:sp>
      <p:sp>
        <p:nvSpPr>
          <p:cNvPr id="23" name="Text 20"/>
          <p:cNvSpPr/>
          <p:nvPr/>
        </p:nvSpPr>
        <p:spPr>
          <a:xfrm>
            <a:off x="7421860" y="2484041"/>
            <a:ext cx="16865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Discusión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421860" y="2829421"/>
            <a:ext cx="168652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[Interpretación y alcances]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9387780" y="1671241"/>
            <a:ext cx="1991420" cy="1788021"/>
          </a:xfrm>
          <a:prstGeom prst="roundRect">
            <a:avLst>
              <a:gd name="adj" fmla="val 1421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9387780" y="1671241"/>
            <a:ext cx="1991420" cy="1788021"/>
          </a:xfrm>
          <a:custGeom>
            <a:avLst/>
            <a:gdLst/>
            <a:ahLst/>
            <a:cxnLst/>
            <a:rect l="l" t="t" r="r" b="b"/>
            <a:pathLst>
              <a:path w="1991420" h="1788021">
                <a:moveTo>
                  <a:pt x="0" y="50800"/>
                </a:moveTo>
                <a:lnTo>
                  <a:pt x="0" y="25400"/>
                </a:lnTo>
                <a:arcTo hR="25400" wR="25400" stAng="10800000" swAng="5400000"/>
                <a:lnTo>
                  <a:pt x="1966020" y="0"/>
                </a:lnTo>
                <a:arcTo hR="25400" wR="25400" stAng="16200000" swAng="5400000"/>
                <a:lnTo>
                  <a:pt x="1991420" y="50800"/>
                </a:lnTo>
                <a:lnTo>
                  <a:pt x="0" y="5080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27" name="Text 24"/>
          <p:cNvSpPr/>
          <p:nvPr/>
        </p:nvSpPr>
        <p:spPr>
          <a:xfrm>
            <a:off x="9565580" y="1925241"/>
            <a:ext cx="168662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3600" dirty="0"/>
          </a:p>
        </p:txBody>
      </p:sp>
      <p:sp>
        <p:nvSpPr>
          <p:cNvPr id="28" name="Text 25"/>
          <p:cNvSpPr/>
          <p:nvPr/>
        </p:nvSpPr>
        <p:spPr>
          <a:xfrm>
            <a:off x="9565580" y="2484041"/>
            <a:ext cx="16866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Conclusiones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9565580" y="2829421"/>
            <a:ext cx="168662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[Aportes y trabajo futuro]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31" name="Text 28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8E0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4" b="-24"/>
          <a:stretch/>
        </p:blipFill>
        <p:spPr>
          <a:xfrm>
            <a:off x="9906000" y="0"/>
            <a:ext cx="2286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870670"/>
            <a:ext cx="10883392" cy="154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000"/>
              </a:lnSpc>
              <a:buNone/>
            </a:pPr>
            <a:r>
              <a:rPr lang="en-US" sz="120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800" y="3547070"/>
            <a:ext cx="1088339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[Introducción]</a:t>
            </a:r>
            <a:endParaRPr lang="en-US" sz="6000" dirty="0"/>
          </a:p>
        </p:txBody>
      </p:sp>
      <p:sp>
        <p:nvSpPr>
          <p:cNvPr id="5" name="Text 2"/>
          <p:cNvSpPr/>
          <p:nvPr/>
        </p:nvSpPr>
        <p:spPr>
          <a:xfrm>
            <a:off x="812800" y="4499570"/>
            <a:ext cx="78486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2E3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[Frase breve que anticipa el contenido de esta sección]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8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3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3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[Planteamiento del problema]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812800" y="1620441"/>
            <a:ext cx="5363210" cy="909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[Párrafo breve que describe el contexto de la investigación. Se recomienda no superar 40 palabras por bloque de texto.]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31850" y="2681982"/>
            <a:ext cx="0" cy="335260"/>
          </a:xfrm>
          <a:prstGeom prst="line">
            <a:avLst/>
          </a:prstGeom>
          <a:noFill/>
          <a:ln w="38100">
            <a:solidFill>
              <a:srgbClr val="A8E01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3300" y="2707382"/>
            <a:ext cx="5166995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[Idea clave u objetivo de la investigación]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12800" y="3195042"/>
            <a:ext cx="536321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[Dato o referencia de apoyo (Autor, año)]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32550" y="1626791"/>
            <a:ext cx="4940300" cy="3919339"/>
          </a:xfrm>
          <a:prstGeom prst="roundRect">
            <a:avLst>
              <a:gd name="adj" fmla="val 1134"/>
            </a:avLst>
          </a:prstGeom>
          <a:solidFill>
            <a:srgbClr val="ECEEE6"/>
          </a:solidFill>
          <a:ln w="12700">
            <a:solidFill>
              <a:srgbClr val="9AA09A"/>
            </a:solidFill>
            <a:prstDash val="dash"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[Imagen, figura o fotografía]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26200" y="5628680"/>
            <a:ext cx="51015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Figura 1. [Descripción de la figura. Fuente: elaboración propia]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12" name="Text 9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[Metodología]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812800" y="1722041"/>
            <a:ext cx="3014067" cy="2285901"/>
          </a:xfrm>
          <a:prstGeom prst="roundRect">
            <a:avLst>
              <a:gd name="adj" fmla="val 2222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pic>
        <p:nvPicPr>
          <p:cNvPr id="6" name="Image 1" descr="Search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41400" y="1976041"/>
            <a:ext cx="406400" cy="4064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41400" y="2509441"/>
            <a:ext cx="263357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1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1041400" y="2849761"/>
            <a:ext cx="2633573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[Diagnóstico]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1041400" y="3312021"/>
            <a:ext cx="2633573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[Descripción breve de la actividad realizada]</a:t>
            </a:r>
            <a:endParaRPr lang="en-US" sz="1200" dirty="0"/>
          </a:p>
        </p:txBody>
      </p:sp>
      <p:pic>
        <p:nvPicPr>
          <p:cNvPr id="10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979267" y="2737941"/>
            <a:ext cx="457200" cy="25400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4588867" y="1722041"/>
            <a:ext cx="3014166" cy="2285901"/>
          </a:xfrm>
          <a:prstGeom prst="roundRect">
            <a:avLst>
              <a:gd name="adj" fmla="val 2222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pic>
        <p:nvPicPr>
          <p:cNvPr id="12" name="Image 3" descr="Tool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817467" y="1976041"/>
            <a:ext cx="406400" cy="4064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817467" y="2509441"/>
            <a:ext cx="263367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2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4817467" y="2849761"/>
            <a:ext cx="2633675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[Desarrollo]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4817467" y="3312021"/>
            <a:ext cx="2633675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[Descripción breve de la actividad realizada]</a:t>
            </a:r>
            <a:endParaRPr lang="en-US" sz="1200" dirty="0"/>
          </a:p>
        </p:txBody>
      </p:sp>
      <p:pic>
        <p:nvPicPr>
          <p:cNvPr id="16" name="Image 4" descr="arrow-right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7755434" y="2737941"/>
            <a:ext cx="457200" cy="254000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8365034" y="1722041"/>
            <a:ext cx="3014166" cy="2285901"/>
          </a:xfrm>
          <a:prstGeom prst="roundRect">
            <a:avLst>
              <a:gd name="adj" fmla="val 2222"/>
            </a:avLst>
          </a:prstGeom>
          <a:solidFill>
            <a:srgbClr val="FBFBF8"/>
          </a:solidFill>
          <a:ln/>
          <a:effectLst>
            <a:outerShdw sx="100000" sy="100000" kx="0" ky="0" algn="bl" rotWithShape="0" blurRad="101600" dist="25400" dir="5400000">
              <a:srgbClr val="1F2326">
                <a:alpha val="6000"/>
              </a:srgbClr>
            </a:outerShdw>
          </a:effectLst>
        </p:spPr>
      </p:sp>
      <p:pic>
        <p:nvPicPr>
          <p:cNvPr id="18" name="Image 5" descr="CheckCircle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593634" y="1976041"/>
            <a:ext cx="406400" cy="4064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8593634" y="2509441"/>
            <a:ext cx="263367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3</a:t>
            </a:r>
            <a:endParaRPr lang="en-US" sz="1200" dirty="0"/>
          </a:p>
        </p:txBody>
      </p:sp>
      <p:sp>
        <p:nvSpPr>
          <p:cNvPr id="20" name="Text 12"/>
          <p:cNvSpPr/>
          <p:nvPr/>
        </p:nvSpPr>
        <p:spPr>
          <a:xfrm>
            <a:off x="8593634" y="2849761"/>
            <a:ext cx="2633675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[Validación]</a:t>
            </a:r>
            <a:endParaRPr lang="en-US" sz="2200" dirty="0"/>
          </a:p>
        </p:txBody>
      </p:sp>
      <p:sp>
        <p:nvSpPr>
          <p:cNvPr id="21" name="Text 13"/>
          <p:cNvSpPr/>
          <p:nvPr/>
        </p:nvSpPr>
        <p:spPr>
          <a:xfrm>
            <a:off x="8593634" y="3312021"/>
            <a:ext cx="2633675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[Descripción breve de la actividad realizada]</a:t>
            </a:r>
            <a:endParaRPr lang="en-US" sz="1200" dirty="0"/>
          </a:p>
        </p:txBody>
      </p:sp>
      <p:sp>
        <p:nvSpPr>
          <p:cNvPr id="22" name="Shape 14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23" name="Text 15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[Resultado principal]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812800" y="2766020"/>
            <a:ext cx="6634659" cy="1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0"/>
              </a:lnSpc>
              <a:buNone/>
            </a:pPr>
            <a:r>
              <a:rPr lang="en-US" sz="140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[00 %]</a:t>
            </a:r>
            <a:endParaRPr lang="en-US" sz="14000" dirty="0"/>
          </a:p>
        </p:txBody>
      </p:sp>
      <p:sp>
        <p:nvSpPr>
          <p:cNvPr id="6" name="Shape 3"/>
          <p:cNvSpPr/>
          <p:nvPr/>
        </p:nvSpPr>
        <p:spPr>
          <a:xfrm>
            <a:off x="812800" y="4594820"/>
            <a:ext cx="3302000" cy="1016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7" name="Text 4"/>
          <p:cNvSpPr/>
          <p:nvPr/>
        </p:nvSpPr>
        <p:spPr>
          <a:xfrm>
            <a:off x="7447459" y="3011190"/>
            <a:ext cx="4049694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[Qué representa la cifra, en una frase]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447459" y="3862090"/>
            <a:ext cx="4049694" cy="614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[Comparación con la línea base o el estado del arte, y condición de medición]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10" name="Text 7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[Resultados comparativos]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812800" y="1620441"/>
            <a:ext cx="10566400" cy="2463403"/>
          </a:xfrm>
          <a:prstGeom prst="rect">
            <a:avLst/>
          </a:prstGeom>
          <a:solidFill>
            <a:srgbClr val="FBFBF8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633141"/>
          <a:ext cx="10553700" cy="2450703"/>
        </p:xfrm>
        <a:graphic>
          <a:graphicData uri="http://schemas.openxmlformats.org/drawingml/2006/table">
            <a:tbl>
              <a:tblPr/>
              <a:tblGrid>
                <a:gridCol w="3588258"/>
                <a:gridCol w="2321814"/>
                <a:gridCol w="2321814"/>
                <a:gridCol w="2321814"/>
              </a:tblGrid>
              <a:tr h="49014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Variable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E0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[Método A]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E0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[Método B]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E01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[Propuesto]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E01C"/>
                    </a:solidFill>
                  </a:tcPr>
                </a:tc>
              </a:tr>
              <a:tr h="49014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[Indicador 1]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B3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14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[Indicador 2]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</a:tr>
              <a:tr h="49014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[Indicador 3]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14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[Indicador 4]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3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[00.0]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77800" marR="177800" marT="114300" marB="114300" anchor="t">
                    <a:lnL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E8"/>
                    </a:solidFill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812800" y="4388644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 1. [Descripción de la tabla. Unidades y condiciones de prueba.]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9" name="Text 5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0900" y="1714500"/>
            <a:ext cx="3225800" cy="3225800"/>
          </a:xfrm>
          <a:prstGeom prst="roundRect">
            <a:avLst>
              <a:gd name="adj" fmla="val 49213"/>
            </a:avLst>
          </a:prstGeom>
          <a:solidFill>
            <a:srgbClr val="ECEEE6"/>
          </a:solidFill>
          <a:ln w="76200">
            <a:solidFill>
              <a:srgbClr val="A8E01C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[Fotografía]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724400" y="2189559"/>
            <a:ext cx="2765028" cy="340320"/>
          </a:xfrm>
          <a:prstGeom prst="roundRect">
            <a:avLst>
              <a:gd name="adj" fmla="val 7464"/>
            </a:avLst>
          </a:prstGeom>
          <a:solidFill>
            <a:srgbClr val="A8E01C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CONFERENCIA MAGISTRAL</a:t>
            </a:r>
            <a:endParaRPr lang="en-US" sz="1200" dirty="0"/>
          </a:p>
        </p:txBody>
      </p:sp>
      <p:sp>
        <p:nvSpPr>
          <p:cNvPr id="6" name="Text 3"/>
          <p:cNvSpPr/>
          <p:nvPr>
            <p:ph type="title"/>
          </p:nvPr>
        </p:nvSpPr>
        <p:spPr>
          <a:xfrm>
            <a:off x="4724400" y="2682280"/>
            <a:ext cx="6854444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[Dr./Dra. Nombre Apellido]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724400" y="3337520"/>
            <a:ext cx="685444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[Cargo] · [Institución, país]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743450" y="3774380"/>
            <a:ext cx="0" cy="325041"/>
          </a:xfrm>
          <a:prstGeom prst="line">
            <a:avLst/>
          </a:prstGeom>
          <a:noFill/>
          <a:ln w="38100">
            <a:solidFill>
              <a:srgbClr val="A8E0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14900" y="3799780"/>
            <a:ext cx="6658229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«[Título de la conferencia]»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724400" y="4251821"/>
            <a:ext cx="68544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[Día] de noviembre de 2026 · [hh:mm] h · [Auditorio]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12" name="Text 9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A8E01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303000" y="0"/>
            <a:ext cx="889000" cy="1524000"/>
          </a:xfrm>
          <a:prstGeom prst="rect">
            <a:avLst/>
          </a:prstGeom>
        </p:spPr>
      </p:pic>
      <p:sp>
        <p:nvSpPr>
          <p:cNvPr id="4" name="Text 1"/>
          <p:cNvSpPr/>
          <p:nvPr>
            <p:ph type="title"/>
          </p:nvPr>
        </p:nvSpPr>
        <p:spPr>
          <a:xfrm>
            <a:off x="812800" y="812800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Conclusiones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812800" y="1671241"/>
            <a:ext cx="10566400" cy="797520"/>
          </a:xfrm>
          <a:prstGeom prst="roundRect">
            <a:avLst>
              <a:gd name="adj" fmla="val 3185"/>
            </a:avLst>
          </a:prstGeom>
          <a:solidFill>
            <a:srgbClr val="FBFBF8"/>
          </a:solidFill>
          <a:ln/>
        </p:spPr>
      </p:sp>
      <p:sp>
        <p:nvSpPr>
          <p:cNvPr id="6" name="Shape 3"/>
          <p:cNvSpPr/>
          <p:nvPr/>
        </p:nvSpPr>
        <p:spPr>
          <a:xfrm>
            <a:off x="812800" y="1671241"/>
            <a:ext cx="10566400" cy="797520"/>
          </a:xfrm>
          <a:custGeom>
            <a:avLst/>
            <a:gdLst/>
            <a:ahLst/>
            <a:cxnLst/>
            <a:rect l="l" t="t" r="r" b="b"/>
            <a:pathLst>
              <a:path w="10566400" h="797520">
                <a:moveTo>
                  <a:pt x="50800" y="797520"/>
                </a:moveTo>
                <a:lnTo>
                  <a:pt x="25400" y="797520"/>
                </a:lnTo>
                <a:arcTo hR="25400" wR="25400" stAng="5400000" swAng="5400000"/>
                <a:lnTo>
                  <a:pt x="0" y="25400"/>
                </a:lnTo>
                <a:arcTo hR="25400" wR="25400" stAng="10800000" swAng="5400000"/>
                <a:lnTo>
                  <a:pt x="50800" y="0"/>
                </a:lnTo>
                <a:lnTo>
                  <a:pt x="50800" y="79752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7" name="Text 4"/>
          <p:cNvSpPr/>
          <p:nvPr/>
        </p:nvSpPr>
        <p:spPr>
          <a:xfrm>
            <a:off x="1117600" y="1874441"/>
            <a:ext cx="44731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744365" y="1927721"/>
            <a:ext cx="521815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[Primera conclusión: aporte principal del trabajo]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12800" y="2595761"/>
            <a:ext cx="10566400" cy="797520"/>
          </a:xfrm>
          <a:prstGeom prst="roundRect">
            <a:avLst>
              <a:gd name="adj" fmla="val 3185"/>
            </a:avLst>
          </a:prstGeom>
          <a:solidFill>
            <a:srgbClr val="FBFBF8"/>
          </a:solidFill>
          <a:ln/>
        </p:spPr>
      </p:sp>
      <p:sp>
        <p:nvSpPr>
          <p:cNvPr id="10" name="Shape 7"/>
          <p:cNvSpPr/>
          <p:nvPr/>
        </p:nvSpPr>
        <p:spPr>
          <a:xfrm>
            <a:off x="812800" y="2595761"/>
            <a:ext cx="10566400" cy="797520"/>
          </a:xfrm>
          <a:custGeom>
            <a:avLst/>
            <a:gdLst/>
            <a:ahLst/>
            <a:cxnLst/>
            <a:rect l="l" t="t" r="r" b="b"/>
            <a:pathLst>
              <a:path w="10566400" h="797520">
                <a:moveTo>
                  <a:pt x="50800" y="797520"/>
                </a:moveTo>
                <a:lnTo>
                  <a:pt x="25400" y="797520"/>
                </a:lnTo>
                <a:arcTo hR="25400" wR="25400" stAng="5400000" swAng="5400000"/>
                <a:lnTo>
                  <a:pt x="0" y="25400"/>
                </a:lnTo>
                <a:arcTo hR="25400" wR="25400" stAng="10800000" swAng="5400000"/>
                <a:lnTo>
                  <a:pt x="50800" y="0"/>
                </a:lnTo>
                <a:lnTo>
                  <a:pt x="50800" y="79752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11" name="Text 8"/>
          <p:cNvSpPr/>
          <p:nvPr/>
        </p:nvSpPr>
        <p:spPr>
          <a:xfrm>
            <a:off x="1117600" y="2798961"/>
            <a:ext cx="44731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744365" y="2852241"/>
            <a:ext cx="5286375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[Segunda conclusión: implicaciones o aplicación]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12800" y="3520281"/>
            <a:ext cx="10566400" cy="797520"/>
          </a:xfrm>
          <a:prstGeom prst="roundRect">
            <a:avLst>
              <a:gd name="adj" fmla="val 3185"/>
            </a:avLst>
          </a:prstGeom>
          <a:solidFill>
            <a:srgbClr val="FBFBF8"/>
          </a:solidFill>
          <a:ln/>
        </p:spPr>
      </p:sp>
      <p:sp>
        <p:nvSpPr>
          <p:cNvPr id="14" name="Shape 11"/>
          <p:cNvSpPr/>
          <p:nvPr/>
        </p:nvSpPr>
        <p:spPr>
          <a:xfrm>
            <a:off x="812800" y="3520281"/>
            <a:ext cx="10566400" cy="797520"/>
          </a:xfrm>
          <a:custGeom>
            <a:avLst/>
            <a:gdLst/>
            <a:ahLst/>
            <a:cxnLst/>
            <a:rect l="l" t="t" r="r" b="b"/>
            <a:pathLst>
              <a:path w="10566400" h="797520">
                <a:moveTo>
                  <a:pt x="50800" y="797520"/>
                </a:moveTo>
                <a:lnTo>
                  <a:pt x="25400" y="797520"/>
                </a:lnTo>
                <a:arcTo hR="25400" wR="25400" stAng="5400000" swAng="5400000"/>
                <a:lnTo>
                  <a:pt x="0" y="25400"/>
                </a:lnTo>
                <a:arcTo hR="25400" wR="25400" stAng="10800000" swAng="5400000"/>
                <a:lnTo>
                  <a:pt x="50800" y="0"/>
                </a:lnTo>
                <a:lnTo>
                  <a:pt x="50800" y="797520"/>
                </a:lnTo>
                <a:close/>
              </a:path>
            </a:pathLst>
          </a:custGeom>
          <a:solidFill>
            <a:srgbClr val="A8E01C"/>
          </a:solidFill>
          <a:ln/>
        </p:spPr>
      </p:sp>
      <p:sp>
        <p:nvSpPr>
          <p:cNvPr id="15" name="Text 12"/>
          <p:cNvSpPr/>
          <p:nvPr/>
        </p:nvSpPr>
        <p:spPr>
          <a:xfrm>
            <a:off x="1117600" y="3723481"/>
            <a:ext cx="44731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3F6B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744365" y="3776762"/>
            <a:ext cx="434197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[Trabajo futuro y líneas de colaboración]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12800" y="6299200"/>
            <a:ext cx="203200" cy="508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18" name="Text 15"/>
          <p:cNvSpPr/>
          <p:nvPr/>
        </p:nvSpPr>
        <p:spPr>
          <a:xfrm>
            <a:off x="1117600" y="6217940"/>
            <a:ext cx="44790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CIFI 2026 · Investigación para un mundo conectado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1158835" y="6217940"/>
            <a:ext cx="2203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4" b="-24"/>
          <a:stretch/>
        </p:blipFill>
        <p:spPr>
          <a:xfrm>
            <a:off x="9906000" y="0"/>
            <a:ext cx="2286000" cy="6858000"/>
          </a:xfrm>
          <a:prstGeom prst="rect">
            <a:avLst/>
          </a:prstGeom>
        </p:spPr>
      </p:pic>
      <p:sp>
        <p:nvSpPr>
          <p:cNvPr id="3" name="Text 0"/>
          <p:cNvSpPr/>
          <p:nvPr>
            <p:ph type="title"/>
          </p:nvPr>
        </p:nvSpPr>
        <p:spPr>
          <a:xfrm>
            <a:off x="812800" y="1690390"/>
            <a:ext cx="10883392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500"/>
              </a:lnSpc>
              <a:buNone/>
            </a:pPr>
            <a:r>
              <a:rPr lang="en-US" sz="8500" b="1" i="0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¡Gracias!</a:t>
            </a:r>
            <a:endParaRPr lang="en-US" sz="8500" dirty="0"/>
          </a:p>
        </p:txBody>
      </p:sp>
      <p:sp>
        <p:nvSpPr>
          <p:cNvPr id="4" name="Shape 1"/>
          <p:cNvSpPr/>
          <p:nvPr/>
        </p:nvSpPr>
        <p:spPr>
          <a:xfrm>
            <a:off x="812800" y="2973090"/>
            <a:ext cx="3302000" cy="101600"/>
          </a:xfrm>
          <a:prstGeom prst="rect">
            <a:avLst/>
          </a:prstGeom>
          <a:solidFill>
            <a:srgbClr val="A8E01C"/>
          </a:solidFill>
          <a:ln/>
        </p:spPr>
      </p:sp>
      <p:sp>
        <p:nvSpPr>
          <p:cNvPr id="5" name="Text 2"/>
          <p:cNvSpPr/>
          <p:nvPr/>
        </p:nvSpPr>
        <p:spPr>
          <a:xfrm>
            <a:off x="812800" y="327789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[Nombre del ponente]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12800" y="374521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[correo@institucion.edu] · [Institución]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12800" y="4232870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2.º Congreso Internacional de las Fronteras de las Ingenierías · 18 al 20 de noviembre de 2026</a:t>
            </a:r>
            <a:endParaRPr lang="en-US" sz="1200" dirty="0"/>
          </a:p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4A50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econferencias.uacj.mx/ocs/index.php/cifi/CIFIN2026</a:t>
            </a:r>
            <a:endParaRPr lang="en-US" sz="1200" dirty="0"/>
          </a:p>
        </p:txBody>
      </p:sp>
      <p:pic>
        <p:nvPicPr>
          <p:cNvPr id="8" name="Image 1" descr="UACJ Inspira el futuro">    </p:cNvPr>
          <p:cNvPicPr>
            <a:picLocks noChangeAspect="1"/>
          </p:cNvPicPr>
          <p:nvPr/>
        </p:nvPicPr>
        <p:blipFill>
          <a:blip r:embed="rId2"/>
          <a:srcRect l="0" r="0" t="-6" b="-6"/>
          <a:stretch/>
        </p:blipFill>
        <p:spPr>
          <a:xfrm>
            <a:off x="812800" y="5943600"/>
            <a:ext cx="2470150" cy="508000"/>
          </a:xfrm>
          <a:prstGeom prst="rect">
            <a:avLst/>
          </a:prstGeom>
        </p:spPr>
      </p:pic>
      <p:pic>
        <p:nvPicPr>
          <p:cNvPr id="9" name="Image 2" descr="53 aniversario UACJ">    </p:cNvPr>
          <p:cNvPicPr>
            <a:picLocks noChangeAspect="1"/>
          </p:cNvPicPr>
          <p:nvPr/>
        </p:nvPicPr>
        <p:blipFill>
          <a:blip r:embed="rId3"/>
          <a:srcRect l="0" r="0" t="-264" b="-264"/>
          <a:stretch/>
        </p:blipFill>
        <p:spPr>
          <a:xfrm>
            <a:off x="3689350" y="5943600"/>
            <a:ext cx="565150" cy="508000"/>
          </a:xfrm>
          <a:prstGeom prst="rect">
            <a:avLst/>
          </a:prstGeom>
        </p:spPr>
      </p:pic>
      <p:pic>
        <p:nvPicPr>
          <p:cNvPr id="10" name="Image 3" descr="IIT Instituto de Ingeniería y Tecnología">    </p:cNvPr>
          <p:cNvPicPr>
            <a:picLocks noChangeAspect="1"/>
          </p:cNvPicPr>
          <p:nvPr/>
        </p:nvPicPr>
        <p:blipFill>
          <a:blip r:embed="rId4"/>
          <a:srcRect l="0" r="0" t="-60" b="-60"/>
          <a:stretch/>
        </p:blipFill>
        <p:spPr>
          <a:xfrm>
            <a:off x="4660900" y="5943600"/>
            <a:ext cx="857250" cy="508000"/>
          </a:xfrm>
          <a:prstGeom prst="rect">
            <a:avLst/>
          </a:prstGeom>
        </p:spPr>
      </p:pic>
      <p:pic>
        <p:nvPicPr>
          <p:cNvPr id="11" name="Image 4" descr="DIIM Departamento de Ingeniería Industrial y Manufactura">    </p:cNvPr>
          <p:cNvPicPr>
            <a:picLocks noChangeAspect="1"/>
          </p:cNvPicPr>
          <p:nvPr/>
        </p:nvPicPr>
        <p:blipFill>
          <a:blip r:embed="rId5"/>
          <a:srcRect l="0" r="0" t="-97" b="-97"/>
          <a:stretch/>
        </p:blipFill>
        <p:spPr>
          <a:xfrm>
            <a:off x="5924550" y="5943600"/>
            <a:ext cx="996950" cy="50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lantilla CIFI 2026">
  <a:themeElements>
    <a:clrScheme name="Plantilla CIFI 2026">
      <a:dk1>
        <a:srgbClr val="1F2326"/>
      </a:dk1>
      <a:lt1>
        <a:srgbClr val="F4F5F0"/>
      </a:lt1>
      <a:dk2>
        <a:srgbClr val="545859"/>
      </a:dk2>
      <a:lt2>
        <a:srgbClr val="DFE0DC"/>
      </a:lt2>
      <a:accent1>
        <a:srgbClr val="A8E01C"/>
      </a:accent1>
      <a:accent2>
        <a:srgbClr val="3F6B00"/>
      </a:accent2>
      <a:accent3>
        <a:srgbClr val="6A7069"/>
      </a:accent3>
      <a:accent4>
        <a:srgbClr val="4A5058"/>
      </a:accent4>
      <a:accent5>
        <a:srgbClr val="9AA0A6"/>
      </a:accent5>
      <a:accent6>
        <a:srgbClr val="747777"/>
      </a:accent6>
      <a:hlink>
        <a:srgbClr val="0563C1"/>
      </a:hlink>
      <a:folHlink>
        <a:srgbClr val="954F72"/>
      </a:folHlink>
    </a:clrScheme>
    <a:fontScheme name="Plantilla CIFI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CIFI 2026</dc:title>
  <dc:subject/>
  <dc:creator/>
  <cp:lastModifiedBy/>
  <cp:revision>1</cp:revision>
  <dcterms:created xsi:type="dcterms:W3CDTF">2026-10-13T01:32:02Z</dcterms:created>
  <dcterms:modified xsi:type="dcterms:W3CDTF">2026-10-13T01:32:02Z</dcterms:modified>
</cp:coreProperties>
</file>