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1599525" cy="28800425"/>
  <p:notesSz cx="28800425" cy="215995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3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180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INDICACIONES PARA EL CARTEL (2.º CIFI 2026)
- Medidas: 60 x 80 cm (24 x 32 in), orientación vertical. Este archivo ya está a ese tamaño.
- Párrafos alineados a la izquierda. Tipografía sugerida: Arial, Helvetica, Palatino Linotype u otras afines.
- Título: negritas 85 pt · Autores y filiación: 56 pt · Apartados: negritas 36 pt · Texto: 24 pt · Pies de figura y referencias: 18 pt.
- Las figuras y tablas deben ocupar al menos el 50% del espacio asignado.
- Los apartados se separan por espacios en blanco.
- Apartados: información institucional, título y autores, resumen (máx. 250 palabras), introducción, objetivos, metodología, resultados (si aplica), conclusiones y referencias (máx. 5).
- Para insertar una figura: seleccione el recuadro punteado, insértela encima con el mismo tamaño y elimine el recuadro.
- Exporte a PDF en alta calidad para imprimir.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vo zigzag" descr="/tmp/claude-0/-home-claude/8e746c34-b647-57ea-a721-250f0570a19d/scratchpad/poster/build/img/zigz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6957" y="0"/>
            <a:ext cx="1143000" cy="3429000"/>
          </a:xfrm>
          <a:prstGeom prst="rect">
            <a:avLst/>
          </a:prstGeom>
        </p:spPr>
      </p:pic>
      <p:pic>
        <p:nvPicPr>
          <p:cNvPr id="3" name="Logo UACJ" descr="UACJ Universidad Autónoma de Ciudad Juáre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777240"/>
            <a:ext cx="6025896" cy="914400"/>
          </a:xfrm>
          <a:prstGeom prst="rect">
            <a:avLst/>
          </a:prstGeom>
        </p:spPr>
      </p:pic>
      <p:sp>
        <p:nvSpPr>
          <p:cNvPr id="4" name="Departamento y posgrado"/>
          <p:cNvSpPr txBox="1"/>
          <p:nvPr/>
        </p:nvSpPr>
        <p:spPr>
          <a:xfrm>
            <a:off x="822960" y="1965960"/>
            <a:ext cx="8778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Departamento de </a:t>
            </a:r>
            <a:r>
              <a:rPr lang="en-US" sz="2600" b="1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[Nombre del departamento]</a:t>
            </a:r>
            <a:endParaRPr lang="en-US" sz="26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2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de posgrado: </a:t>
            </a:r>
            <a:r>
              <a:rPr lang="en-US" sz="2600" b="1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[Nombre del programa]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3716000" y="777240"/>
            <a:ext cx="64666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kern="0" spc="1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CONGRESO INTERNACIONAL DE LAS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13716000" y="1097280"/>
            <a:ext cx="646663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FRONTERAS</a:t>
            </a:r>
            <a:endParaRPr lang="en-US" sz="6000" dirty="0"/>
          </a:p>
        </p:txBody>
      </p:sp>
      <p:sp>
        <p:nvSpPr>
          <p:cNvPr id="9" name="Text 5"/>
          <p:cNvSpPr txBox="1"/>
          <p:nvPr/>
        </p:nvSpPr>
        <p:spPr>
          <a:xfrm>
            <a:off x="13716000" y="1901952"/>
            <a:ext cx="646663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kern="0" spc="1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INGENIERÍAS</a:t>
            </a:r>
            <a:endParaRPr lang="en-US" sz="2500" dirty="0"/>
          </a:p>
        </p:txBody>
      </p:sp>
      <p:sp>
        <p:nvSpPr>
          <p:cNvPr id="10" name="Shape 6"/>
          <p:cNvSpPr/>
          <p:nvPr/>
        </p:nvSpPr>
        <p:spPr>
          <a:xfrm>
            <a:off x="13716000" y="2450592"/>
            <a:ext cx="6466637" cy="438912"/>
          </a:xfrm>
          <a:prstGeom prst="rect">
            <a:avLst/>
          </a:prstGeom>
          <a:solidFill>
            <a:srgbClr val="A8E01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7"/>
          <p:cNvSpPr txBox="1"/>
          <p:nvPr/>
        </p:nvSpPr>
        <p:spPr>
          <a:xfrm>
            <a:off x="13898880" y="2450592"/>
            <a:ext cx="610087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r>
              <a:rPr lang="en-US" sz="18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18 al 20 de noviembre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22960" y="3291840"/>
            <a:ext cx="6949440" cy="548640"/>
          </a:xfrm>
          <a:prstGeom prst="rect">
            <a:avLst/>
          </a:prstGeom>
          <a:solidFill>
            <a:srgbClr val="A8E01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9"/>
          <p:cNvSpPr txBox="1"/>
          <p:nvPr/>
        </p:nvSpPr>
        <p:spPr>
          <a:xfrm>
            <a:off x="1051560" y="329184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 TEMÁTICO · [NOMBRE DEL EJE]</a:t>
            </a:r>
            <a:endParaRPr lang="en-US" sz="2000" dirty="0"/>
          </a:p>
        </p:txBody>
      </p:sp>
      <p:sp>
        <p:nvSpPr>
          <p:cNvPr id="14" name="Título"/>
          <p:cNvSpPr txBox="1"/>
          <p:nvPr/>
        </p:nvSpPr>
        <p:spPr>
          <a:xfrm>
            <a:off x="822960" y="4023360"/>
            <a:ext cx="19954037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[Título del trabajo, en negritas y en un máximo de dos líneas]</a:t>
            </a:r>
            <a:endParaRPr lang="en-US" sz="8500" dirty="0"/>
          </a:p>
        </p:txBody>
      </p:sp>
      <p:sp>
        <p:nvSpPr>
          <p:cNvPr id="15" name="Autores"/>
          <p:cNvSpPr txBox="1"/>
          <p:nvPr/>
        </p:nvSpPr>
        <p:spPr>
          <a:xfrm>
            <a:off x="822960" y="6583680"/>
            <a:ext cx="1995403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[Nombre Apellido</a:t>
            </a:r>
            <a:r>
              <a:rPr lang="en-US" sz="5600" b="1" baseline="300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5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Nombre Apellido</a:t>
            </a:r>
            <a:r>
              <a:rPr lang="en-US" sz="5600" b="1" baseline="300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5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Nombre Apellido</a:t>
            </a:r>
            <a:r>
              <a:rPr lang="en-US" sz="5600" b="1" baseline="300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5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]</a:t>
            </a:r>
            <a:endParaRPr lang="en-US" sz="5600" dirty="0"/>
          </a:p>
        </p:txBody>
      </p:sp>
      <p:sp>
        <p:nvSpPr>
          <p:cNvPr id="16" name="Filiación"/>
          <p:cNvSpPr txBox="1"/>
          <p:nvPr/>
        </p:nvSpPr>
        <p:spPr>
          <a:xfrm>
            <a:off x="822960" y="7452360"/>
            <a:ext cx="1995403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600" baseline="300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5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[Institución, ciudad, país]   </a:t>
            </a:r>
            <a:r>
              <a:rPr lang="en-US" sz="5600" baseline="300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5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[Institución, ciudad, país]</a:t>
            </a:r>
            <a:endParaRPr lang="en-US" sz="5600" dirty="0"/>
          </a:p>
        </p:txBody>
      </p:sp>
      <p:sp>
        <p:nvSpPr>
          <p:cNvPr id="17" name="Correo"/>
          <p:cNvSpPr txBox="1"/>
          <p:nvPr/>
        </p:nvSpPr>
        <p:spPr>
          <a:xfrm>
            <a:off x="822960" y="8321040"/>
            <a:ext cx="1995403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[correo@institucion.edu]</a:t>
            </a:r>
            <a:endParaRPr lang="en-US" sz="2400" dirty="0"/>
          </a:p>
        </p:txBody>
      </p:sp>
      <p:sp>
        <p:nvSpPr>
          <p:cNvPr id="18" name="Fondo resumen"/>
          <p:cNvSpPr/>
          <p:nvPr/>
        </p:nvSpPr>
        <p:spPr>
          <a:xfrm>
            <a:off x="822960" y="9098280"/>
            <a:ext cx="19954037" cy="5852160"/>
          </a:xfrm>
          <a:prstGeom prst="rect">
            <a:avLst/>
          </a:prstGeom>
          <a:solidFill>
            <a:srgbClr val="EEF0E8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Text 15"/>
          <p:cNvSpPr txBox="1"/>
          <p:nvPr/>
        </p:nvSpPr>
        <p:spPr>
          <a:xfrm>
            <a:off x="1280160" y="9418320"/>
            <a:ext cx="10972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Resumen (Abstract)</a:t>
            </a:r>
            <a:endParaRPr lang="en-US" sz="3600" dirty="0"/>
          </a:p>
        </p:txBody>
      </p:sp>
      <p:sp>
        <p:nvSpPr>
          <p:cNvPr id="20" name="Text 16"/>
          <p:cNvSpPr txBox="1"/>
          <p:nvPr/>
        </p:nvSpPr>
        <p:spPr>
          <a:xfrm>
            <a:off x="14833397" y="95097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8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Máximo 250 palabras</a:t>
            </a:r>
            <a:endParaRPr lang="en-US" sz="1800" dirty="0"/>
          </a:p>
        </p:txBody>
      </p:sp>
      <p:sp>
        <p:nvSpPr>
          <p:cNvPr id="21" name="Texto resumen"/>
          <p:cNvSpPr txBox="1"/>
          <p:nvPr/>
        </p:nvSpPr>
        <p:spPr>
          <a:xfrm>
            <a:off x="1280160" y="10149840"/>
            <a:ext cx="19039637" cy="461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[Escriba aquí el resumen del trabajo en un solo párrafo de </a:t>
            </a:r>
            <a:r>
              <a:rPr lang="en-US" sz="2400" dirty="0" err="1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máximo</a:t>
            </a: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300 palabras. Incluya el contexto del problema, el objetivo, la metodología empleada, los resultados más relevantes con cifras concretas y la conclusión principal. Evite citas bibliográficas, abreviaturas sin definir y referencias a figuras dentro del resumen. Este cuadro, en texto regular de 24 puntos, tiene capacidad para alrededor de 300 palabras; si su resumen es más corto, reduzca la altura del cuadro y aproveche el espacio para las figuras.]</a:t>
            </a:r>
            <a:endParaRPr lang="en-US" sz="2400" dirty="0"/>
          </a:p>
        </p:txBody>
      </p:sp>
      <p:sp>
        <p:nvSpPr>
          <p:cNvPr id="22" name="Text 18"/>
          <p:cNvSpPr txBox="1"/>
          <p:nvPr/>
        </p:nvSpPr>
        <p:spPr>
          <a:xfrm>
            <a:off x="822960" y="15407640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Introducción</a:t>
            </a:r>
            <a:endParaRPr lang="en-US" sz="3600" dirty="0"/>
          </a:p>
        </p:txBody>
      </p:sp>
      <p:sp>
        <p:nvSpPr>
          <p:cNvPr id="23" name="Text 19"/>
          <p:cNvSpPr txBox="1"/>
          <p:nvPr/>
        </p:nvSpPr>
        <p:spPr>
          <a:xfrm>
            <a:off x="822960" y="16120872"/>
            <a:ext cx="96112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[Contexto y relevancia del problema, con apoyo en la literatura (Autor, año). Cierre con la brecha que atiende su trabajo.]</a:t>
            </a:r>
            <a:endParaRPr lang="en-US" sz="2400" dirty="0"/>
          </a:p>
        </p:txBody>
      </p:sp>
      <p:sp>
        <p:nvSpPr>
          <p:cNvPr id="24" name="Text 20"/>
          <p:cNvSpPr txBox="1"/>
          <p:nvPr/>
        </p:nvSpPr>
        <p:spPr>
          <a:xfrm>
            <a:off x="822960" y="17766792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Objetivos</a:t>
            </a:r>
            <a:endParaRPr lang="en-US" sz="3600" dirty="0"/>
          </a:p>
        </p:txBody>
      </p:sp>
      <p:sp>
        <p:nvSpPr>
          <p:cNvPr id="25" name="Text 21"/>
          <p:cNvSpPr txBox="1"/>
          <p:nvPr/>
        </p:nvSpPr>
        <p:spPr>
          <a:xfrm>
            <a:off x="822960" y="18480024"/>
            <a:ext cx="96112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24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General: </a:t>
            </a: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[Verbo en infinitivo + qué + para qué]</a:t>
            </a:r>
            <a:endParaRPr lang="en-US" sz="2400" dirty="0"/>
          </a:p>
          <a:p>
            <a:pPr marL="342900" indent="-342900" algn="l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24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Específicos: </a:t>
            </a: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[Objetivo 1]; [Objetivo 2]; [Objetivo 3]</a:t>
            </a:r>
            <a:endParaRPr lang="en-US" sz="2400" dirty="0"/>
          </a:p>
        </p:txBody>
      </p:sp>
      <p:sp>
        <p:nvSpPr>
          <p:cNvPr id="26" name="Text 22"/>
          <p:cNvSpPr txBox="1"/>
          <p:nvPr/>
        </p:nvSpPr>
        <p:spPr>
          <a:xfrm>
            <a:off x="822960" y="20034504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Metodología</a:t>
            </a:r>
            <a:endParaRPr lang="en-US" sz="3600" dirty="0"/>
          </a:p>
        </p:txBody>
      </p:sp>
      <p:sp>
        <p:nvSpPr>
          <p:cNvPr id="27" name="Text 23"/>
          <p:cNvSpPr txBox="1"/>
          <p:nvPr/>
        </p:nvSpPr>
        <p:spPr>
          <a:xfrm>
            <a:off x="822960" y="20747736"/>
            <a:ext cx="96112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[Materiales, métodos, muestra y etapas del estudio.]</a:t>
            </a:r>
            <a:endParaRPr lang="en-US" sz="2400" dirty="0"/>
          </a:p>
        </p:txBody>
      </p:sp>
      <p:sp>
        <p:nvSpPr>
          <p:cNvPr id="28" name="[Figura 1. Diagrama de la metodología, equipo o proceso]"/>
          <p:cNvSpPr/>
          <p:nvPr/>
        </p:nvSpPr>
        <p:spPr>
          <a:xfrm>
            <a:off x="822960" y="21296376"/>
            <a:ext cx="9611258" cy="2843784"/>
          </a:xfrm>
          <a:prstGeom prst="rect">
            <a:avLst/>
          </a:prstGeom>
          <a:solidFill>
            <a:srgbClr val="EEF0E8"/>
          </a:solidFill>
          <a:ln w="19050">
            <a:solidFill>
              <a:srgbClr val="C8C8C6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sp>
        <p:nvSpPr>
          <p:cNvPr id="29" name="Text 25"/>
          <p:cNvSpPr txBox="1"/>
          <p:nvPr/>
        </p:nvSpPr>
        <p:spPr>
          <a:xfrm>
            <a:off x="1188720" y="21296376"/>
            <a:ext cx="8879738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[Figura 1. Diagrama de la metodología, equipo o proceso]</a:t>
            </a:r>
            <a:endParaRPr lang="en-US" sz="2400" dirty="0"/>
          </a:p>
        </p:txBody>
      </p:sp>
      <p:sp>
        <p:nvSpPr>
          <p:cNvPr id="30" name="Text 26"/>
          <p:cNvSpPr txBox="1"/>
          <p:nvPr/>
        </p:nvSpPr>
        <p:spPr>
          <a:xfrm>
            <a:off x="822960" y="24249888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Figura 1. [Descripción de la figura]. Fuente: elaboración propia.</a:t>
            </a:r>
            <a:endParaRPr lang="en-US" sz="1800" dirty="0"/>
          </a:p>
        </p:txBody>
      </p:sp>
      <p:sp>
        <p:nvSpPr>
          <p:cNvPr id="31" name="Text 27"/>
          <p:cNvSpPr txBox="1"/>
          <p:nvPr/>
        </p:nvSpPr>
        <p:spPr>
          <a:xfrm>
            <a:off x="11165738" y="15407640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</a:t>
            </a:r>
            <a:endParaRPr lang="en-US" sz="3600" dirty="0"/>
          </a:p>
        </p:txBody>
      </p:sp>
      <p:sp>
        <p:nvSpPr>
          <p:cNvPr id="32" name="[Figura 2 o Tabla 1. Gráfica, fotografía o tabla del resultado principal]"/>
          <p:cNvSpPr/>
          <p:nvPr/>
        </p:nvSpPr>
        <p:spPr>
          <a:xfrm>
            <a:off x="11165738" y="16120872"/>
            <a:ext cx="9611258" cy="4974336"/>
          </a:xfrm>
          <a:prstGeom prst="rect">
            <a:avLst/>
          </a:prstGeom>
          <a:solidFill>
            <a:srgbClr val="EEF0E8"/>
          </a:solidFill>
          <a:ln w="19050">
            <a:solidFill>
              <a:srgbClr val="C8C8C6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sp>
        <p:nvSpPr>
          <p:cNvPr id="33" name="Text 29"/>
          <p:cNvSpPr txBox="1"/>
          <p:nvPr/>
        </p:nvSpPr>
        <p:spPr>
          <a:xfrm>
            <a:off x="11531498" y="16120872"/>
            <a:ext cx="8879738" cy="4974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[Figura 2 o Tabla 1. Gráfica, fotografía o tabla del resultado principal]</a:t>
            </a:r>
            <a:endParaRPr lang="en-US" sz="2400" dirty="0"/>
          </a:p>
        </p:txBody>
      </p:sp>
      <p:sp>
        <p:nvSpPr>
          <p:cNvPr id="34" name="Text 30"/>
          <p:cNvSpPr txBox="1"/>
          <p:nvPr/>
        </p:nvSpPr>
        <p:spPr>
          <a:xfrm>
            <a:off x="11165738" y="21204936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Figura 2. [Descripción, unidades y condiciones de medición].</a:t>
            </a:r>
            <a:endParaRPr lang="en-US" sz="1800" dirty="0"/>
          </a:p>
        </p:txBody>
      </p:sp>
      <p:sp>
        <p:nvSpPr>
          <p:cNvPr id="35" name="Text 31"/>
          <p:cNvSpPr txBox="1"/>
          <p:nvPr/>
        </p:nvSpPr>
        <p:spPr>
          <a:xfrm>
            <a:off x="11165738" y="21735288"/>
            <a:ext cx="96112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[Interprete brevemente lo que muestran las figuras y tablas.]</a:t>
            </a:r>
            <a:endParaRPr lang="en-US" sz="2400" dirty="0"/>
          </a:p>
        </p:txBody>
      </p:sp>
      <p:sp>
        <p:nvSpPr>
          <p:cNvPr id="36" name="Text 32"/>
          <p:cNvSpPr txBox="1"/>
          <p:nvPr/>
        </p:nvSpPr>
        <p:spPr>
          <a:xfrm>
            <a:off x="11165738" y="22741128"/>
            <a:ext cx="9611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Conclusiones</a:t>
            </a:r>
            <a:endParaRPr lang="en-US" sz="3600" dirty="0"/>
          </a:p>
        </p:txBody>
      </p:sp>
      <p:sp>
        <p:nvSpPr>
          <p:cNvPr id="37" name="Text 33"/>
          <p:cNvSpPr txBox="1"/>
          <p:nvPr/>
        </p:nvSpPr>
        <p:spPr>
          <a:xfrm>
            <a:off x="11165738" y="23454360"/>
            <a:ext cx="961125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0000"/>
              </a:lnSpc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[Aporte principal del trabajo]</a:t>
            </a:r>
            <a:endParaRPr lang="en-US" sz="2400" dirty="0"/>
          </a:p>
          <a:p>
            <a:pPr marL="342900" indent="-342900" algn="l">
              <a:lnSpc>
                <a:spcPct val="110000"/>
              </a:lnSpc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[Implicaciones o aplicación de los resultados]</a:t>
            </a:r>
            <a:endParaRPr lang="en-US" sz="2400" dirty="0"/>
          </a:p>
          <a:p>
            <a:pPr marL="342900" indent="-342900" algn="l">
              <a:lnSpc>
                <a:spcPct val="110000"/>
              </a:lnSpc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[Trabajo futuro]</a:t>
            </a:r>
            <a:endParaRPr lang="en-US" sz="2400" dirty="0"/>
          </a:p>
        </p:txBody>
      </p:sp>
      <p:sp>
        <p:nvSpPr>
          <p:cNvPr id="38" name="Text 34"/>
          <p:cNvSpPr txBox="1"/>
          <p:nvPr/>
        </p:nvSpPr>
        <p:spPr>
          <a:xfrm>
            <a:off x="822960" y="25237440"/>
            <a:ext cx="1995403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87B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</a:t>
            </a:r>
            <a:r>
              <a:rPr lang="en-US" sz="3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Referencias</a:t>
            </a:r>
            <a:endParaRPr lang="en-US" sz="3600" dirty="0"/>
          </a:p>
        </p:txBody>
      </p:sp>
      <p:sp>
        <p:nvSpPr>
          <p:cNvPr id="39" name="Referencias"/>
          <p:cNvSpPr txBox="1"/>
          <p:nvPr/>
        </p:nvSpPr>
        <p:spPr>
          <a:xfrm>
            <a:off x="822960" y="25877520"/>
            <a:ext cx="1995403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[Autor, A. A., y Autor, B. B. (Año). Título del artículo. Nombre de la Revista, vol(núm), pp–pp. https://doi.org/xxxx]</a:t>
            </a:r>
            <a:endParaRPr lang="en-US" sz="1800" dirty="0"/>
          </a:p>
          <a:p>
            <a:pPr marL="342900" indent="-342900" algn="l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[Autor, A. A. (Año). Título del libro (ed.). Editorial.]</a:t>
            </a:r>
            <a:endParaRPr lang="en-US" sz="1800" dirty="0"/>
          </a:p>
          <a:p>
            <a:pPr marL="342900" indent="-342900" algn="l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[Referencia 3]</a:t>
            </a:r>
            <a:endParaRPr lang="en-US" sz="1800" dirty="0"/>
          </a:p>
          <a:p>
            <a:pPr marL="342900" indent="-342900" algn="l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[Referencia 4]</a:t>
            </a:r>
            <a:endParaRPr lang="en-US" sz="1800" dirty="0"/>
          </a:p>
          <a:p>
            <a:pPr marL="342900" indent="-342900" algn="l"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[Referencia 5 · máximo cinco referencias bibliográficas]</a:t>
            </a:r>
            <a:endParaRPr lang="en-US" sz="1800" dirty="0"/>
          </a:p>
        </p:txBody>
      </p:sp>
      <p:sp>
        <p:nvSpPr>
          <p:cNvPr id="40" name="Shape 36"/>
          <p:cNvSpPr/>
          <p:nvPr/>
        </p:nvSpPr>
        <p:spPr>
          <a:xfrm>
            <a:off x="822960" y="27382622"/>
            <a:ext cx="19954037" cy="0"/>
          </a:xfrm>
          <a:prstGeom prst="line">
            <a:avLst/>
          </a:prstGeom>
          <a:noFill/>
          <a:ln w="19050">
            <a:solidFill>
              <a:srgbClr val="C8C8C6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41" name="Image 2" descr="UACJ Inspira el futur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27629510"/>
            <a:ext cx="3779810" cy="777240"/>
          </a:xfrm>
          <a:prstGeom prst="rect">
            <a:avLst/>
          </a:prstGeom>
        </p:spPr>
      </p:pic>
      <p:pic>
        <p:nvPicPr>
          <p:cNvPr id="42" name="Image 3" descr="53 aniversario UACJ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90" y="27629510"/>
            <a:ext cx="869250" cy="777240"/>
          </a:xfrm>
          <a:prstGeom prst="rect">
            <a:avLst/>
          </a:prstGeom>
        </p:spPr>
      </p:pic>
      <p:pic>
        <p:nvPicPr>
          <p:cNvPr id="43" name="Image 4" descr="IIT Instituto de Ingeniería y Tecnologí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859" y="27629510"/>
            <a:ext cx="1313160" cy="777240"/>
          </a:xfrm>
          <a:prstGeom prst="rect">
            <a:avLst/>
          </a:prstGeom>
        </p:spPr>
      </p:pic>
      <p:pic>
        <p:nvPicPr>
          <p:cNvPr id="44" name="Image 5" descr="DIIM Departamento de Ingeniería Industrial y Manufactur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3939" y="27629510"/>
            <a:ext cx="1528281" cy="777240"/>
          </a:xfrm>
          <a:prstGeom prst="rect">
            <a:avLst/>
          </a:prstGeom>
        </p:spPr>
      </p:pic>
      <p:sp>
        <p:nvSpPr>
          <p:cNvPr id="45" name="Text 37"/>
          <p:cNvSpPr txBox="1"/>
          <p:nvPr/>
        </p:nvSpPr>
        <p:spPr>
          <a:xfrm>
            <a:off x="10599460" y="27583790"/>
            <a:ext cx="1017753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800" dirty="0"/>
          </a:p>
          <a:p>
            <a:pPr marL="0" indent="0" algn="r">
              <a:buNone/>
            </a:pPr>
            <a:r>
              <a:rPr lang="en-US" sz="18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Instituto de Ingeniería y Tecnología · UACJ · Ciudad Juárez, Chihuahua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E4F5960-E609-6284-1D62-FC98236B7719}"/>
              </a:ext>
            </a:extLst>
          </p:cNvPr>
          <p:cNvSpPr txBox="1"/>
          <p:nvPr/>
        </p:nvSpPr>
        <p:spPr>
          <a:xfrm>
            <a:off x="2301874" y="2463602"/>
            <a:ext cx="17332326" cy="1732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4000" b="1" u="sng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Indicaciones para los carteles: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_tradnl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pt-BR" sz="4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Medidas: 60 x 80 cm (24 x 32 </a:t>
            </a:r>
            <a:r>
              <a:rPr lang="pt-BR" sz="4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pulgadas</a:t>
            </a:r>
            <a:r>
              <a:rPr lang="pt-BR" sz="4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La posición debe ser </a:t>
            </a:r>
            <a:r>
              <a:rPr lang="es-MX" sz="4000" b="1" u="sng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vertical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Párrafos: alineados a la izquierda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Tipo y tamaño de letra </a:t>
            </a:r>
            <a:r>
              <a:rPr lang="es-MX" sz="4000" b="1" u="sng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SUGERIDOS</a:t>
            </a: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 Arial, Helvética, Palatino </a:t>
            </a:r>
            <a:r>
              <a:rPr lang="es-MX" sz="40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Linotype</a:t>
            </a: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u otras afines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Título: negritas, 85 puntos 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Autores y filiación: 56 puntos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Nombre de los apartados: negritas, 36 puntos 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Texto: regular, 24 puntos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Pies de figura, referencias: 18 puntos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Las figuras y las tablas deben ocupar al menos 50% del espacio asignado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Los apartados deben separarse por espacios en blanco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El cartel debe contener los siguientes apartados: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Información institucional Universidad 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00000"/>
              </a:lnSpc>
              <a:buFont typeface="+mj-lt"/>
              <a:buAutoNum type="roman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Departamento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00000"/>
              </a:lnSpc>
              <a:buFont typeface="+mj-lt"/>
              <a:buAutoNum type="roman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Programa de posgrado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00000"/>
              </a:lnSpc>
              <a:buFont typeface="+mj-lt"/>
              <a:buAutoNum type="roman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Logos (opcionales)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Título y autor(es)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Resumen (</a:t>
            </a:r>
            <a:r>
              <a:rPr lang="es-MX" sz="4000" dirty="0" err="1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Abstract</a:t>
            </a: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), máximo 250 palabras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Introducción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Objetivos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Metodología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Resultados (si aplica)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+mj-lt"/>
              <a:buAutoNum type="alphaLcPeriod"/>
            </a:pPr>
            <a:r>
              <a:rPr lang="es-MX" sz="4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Conclusiones </a:t>
            </a:r>
            <a:endParaRPr lang="es-MX" sz="40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s-MX" sz="4000" dirty="0"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Referencias, máximo cinco referencias bibliográficas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12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791</Words>
  <Application>Microsoft Office PowerPoint</Application>
  <PresentationFormat>Personalizado</PresentationFormat>
  <Paragraphs>67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cartel · 2.º CIFI 2026</dc:title>
  <dc:subject>PptxGenJS Presentation</dc:subject>
  <dc:creator>Comité organizador CIFI 2026</dc:creator>
  <cp:lastModifiedBy>Luis Asuncion Perez Dominguez</cp:lastModifiedBy>
  <cp:revision>3</cp:revision>
  <dcterms:created xsi:type="dcterms:W3CDTF">2026-10-29T02:16:46Z</dcterms:created>
  <dcterms:modified xsi:type="dcterms:W3CDTF">2026-10-29T02:53:38Z</dcterms:modified>
</cp:coreProperties>
</file>